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5"/>
  </p:notesMasterIdLst>
  <p:sldIdLst>
    <p:sldId id="256" r:id="rId3"/>
    <p:sldId id="304" r:id="rId4"/>
    <p:sldId id="288" r:id="rId5"/>
    <p:sldId id="293" r:id="rId6"/>
    <p:sldId id="323" r:id="rId7"/>
    <p:sldId id="301" r:id="rId8"/>
    <p:sldId id="302" r:id="rId9"/>
    <p:sldId id="325" r:id="rId10"/>
    <p:sldId id="326" r:id="rId11"/>
    <p:sldId id="303" r:id="rId12"/>
    <p:sldId id="327" r:id="rId13"/>
    <p:sldId id="328" r:id="rId14"/>
    <p:sldId id="329" r:id="rId15"/>
    <p:sldId id="330" r:id="rId16"/>
    <p:sldId id="294" r:id="rId17"/>
    <p:sldId id="321" r:id="rId18"/>
    <p:sldId id="295" r:id="rId19"/>
    <p:sldId id="292" r:id="rId20"/>
    <p:sldId id="291" r:id="rId21"/>
    <p:sldId id="296" r:id="rId22"/>
    <p:sldId id="297" r:id="rId23"/>
    <p:sldId id="298" r:id="rId24"/>
    <p:sldId id="299" r:id="rId25"/>
    <p:sldId id="308" r:id="rId26"/>
    <p:sldId id="300" r:id="rId27"/>
    <p:sldId id="322" r:id="rId28"/>
    <p:sldId id="307" r:id="rId29"/>
    <p:sldId id="306" r:id="rId30"/>
    <p:sldId id="331" r:id="rId31"/>
    <p:sldId id="332" r:id="rId32"/>
    <p:sldId id="333" r:id="rId33"/>
    <p:sldId id="334" r:id="rId34"/>
    <p:sldId id="335" r:id="rId35"/>
    <p:sldId id="365" r:id="rId36"/>
    <p:sldId id="366" r:id="rId37"/>
    <p:sldId id="367" r:id="rId38"/>
    <p:sldId id="368" r:id="rId39"/>
    <p:sldId id="369" r:id="rId40"/>
    <p:sldId id="370" r:id="rId41"/>
    <p:sldId id="371" r:id="rId42"/>
    <p:sldId id="372" r:id="rId43"/>
    <p:sldId id="373" r:id="rId44"/>
    <p:sldId id="336" r:id="rId45"/>
    <p:sldId id="337" r:id="rId46"/>
    <p:sldId id="338" r:id="rId47"/>
    <p:sldId id="339" r:id="rId48"/>
    <p:sldId id="340" r:id="rId49"/>
    <p:sldId id="341" r:id="rId50"/>
    <p:sldId id="342" r:id="rId51"/>
    <p:sldId id="348" r:id="rId52"/>
    <p:sldId id="349" r:id="rId53"/>
    <p:sldId id="343" r:id="rId54"/>
    <p:sldId id="344" r:id="rId55"/>
    <p:sldId id="345" r:id="rId56"/>
    <p:sldId id="346" r:id="rId57"/>
    <p:sldId id="347" r:id="rId58"/>
    <p:sldId id="351" r:id="rId59"/>
    <p:sldId id="352" r:id="rId60"/>
    <p:sldId id="350" r:id="rId61"/>
    <p:sldId id="353" r:id="rId62"/>
    <p:sldId id="354" r:id="rId63"/>
    <p:sldId id="355" r:id="rId64"/>
    <p:sldId id="356" r:id="rId65"/>
    <p:sldId id="357" r:id="rId66"/>
    <p:sldId id="358" r:id="rId67"/>
    <p:sldId id="359" r:id="rId68"/>
    <p:sldId id="360" r:id="rId69"/>
    <p:sldId id="361" r:id="rId70"/>
    <p:sldId id="362" r:id="rId71"/>
    <p:sldId id="363" r:id="rId72"/>
    <p:sldId id="364" r:id="rId73"/>
    <p:sldId id="37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201" autoAdjust="0"/>
  </p:normalViewPr>
  <p:slideViewPr>
    <p:cSldViewPr snapToGrid="0">
      <p:cViewPr varScale="1">
        <p:scale>
          <a:sx n="94" d="100"/>
          <a:sy n="94" d="100"/>
        </p:scale>
        <p:origin x="1230" y="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61529-F564-4504-BAB7-59EA09A020FF}" type="datetimeFigureOut">
              <a:rPr lang="en-US" smtClean="0"/>
              <a:t>8/7/2025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1B23E-E0D4-47BF-A12A-959B3C6D8051}" type="slidenum">
              <a:rPr lang="en-US" smtClean="0"/>
              <a:t>‹#›</a:t>
            </a:fld>
            <a:endParaRPr lang="en-US"/>
          </a:p>
        </p:txBody>
      </p:sp>
    </p:spTree>
    <p:extLst>
      <p:ext uri="{BB962C8B-B14F-4D97-AF65-F5344CB8AC3E}">
        <p14:creationId xmlns:p14="http://schemas.microsoft.com/office/powerpoint/2010/main" val="1776704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E1B23E-E0D4-47BF-A12A-959B3C6D8051}" type="slidenum">
              <a:rPr lang="en-US" smtClean="0"/>
              <a:t>1</a:t>
            </a:fld>
            <a:endParaRPr lang="en-US"/>
          </a:p>
        </p:txBody>
      </p:sp>
    </p:spTree>
    <p:extLst>
      <p:ext uri="{BB962C8B-B14F-4D97-AF65-F5344CB8AC3E}">
        <p14:creationId xmlns:p14="http://schemas.microsoft.com/office/powerpoint/2010/main" val="397972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E1B23E-E0D4-47BF-A12A-959B3C6D8051}" type="slidenum">
              <a:rPr lang="en-US" smtClean="0"/>
              <a:t>3</a:t>
            </a:fld>
            <a:endParaRPr lang="en-US"/>
          </a:p>
        </p:txBody>
      </p:sp>
    </p:spTree>
    <p:extLst>
      <p:ext uri="{BB962C8B-B14F-4D97-AF65-F5344CB8AC3E}">
        <p14:creationId xmlns:p14="http://schemas.microsoft.com/office/powerpoint/2010/main" val="111126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E1B23E-E0D4-47BF-A12A-959B3C6D8051}" type="slidenum">
              <a:rPr lang="en-US" smtClean="0"/>
              <a:t>6</a:t>
            </a:fld>
            <a:endParaRPr lang="en-US"/>
          </a:p>
        </p:txBody>
      </p:sp>
    </p:spTree>
    <p:extLst>
      <p:ext uri="{BB962C8B-B14F-4D97-AF65-F5344CB8AC3E}">
        <p14:creationId xmlns:p14="http://schemas.microsoft.com/office/powerpoint/2010/main" val="1866623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93991B-713D-41A3-B994-9279CB6AFB8C}" type="slidenum">
              <a:rPr lang="en-US" smtClean="0"/>
              <a:t>27</a:t>
            </a:fld>
            <a:endParaRPr lang="en-US"/>
          </a:p>
        </p:txBody>
      </p:sp>
    </p:spTree>
    <p:extLst>
      <p:ext uri="{BB962C8B-B14F-4D97-AF65-F5344CB8AC3E}">
        <p14:creationId xmlns:p14="http://schemas.microsoft.com/office/powerpoint/2010/main" val="348212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E1B23E-E0D4-47BF-A12A-959B3C6D8051}" type="slidenum">
              <a:rPr lang="en-US" smtClean="0"/>
              <a:t>28</a:t>
            </a:fld>
            <a:endParaRPr lang="en-US"/>
          </a:p>
        </p:txBody>
      </p:sp>
    </p:spTree>
    <p:extLst>
      <p:ext uri="{BB962C8B-B14F-4D97-AF65-F5344CB8AC3E}">
        <p14:creationId xmlns:p14="http://schemas.microsoft.com/office/powerpoint/2010/main" val="35981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812573"/>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7460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77D05-CE0B-49A5-95AD-ACBBF628E615}" type="datetime1">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43123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C1463B-2CF8-495A-B768-604E2CEAF92C}" type="datetime1">
              <a:rPr lang="en-US" smtClean="0"/>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1644857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22B1CE-6CE4-40C3-AF91-025AF3601F38}" type="datetime1">
              <a:rPr lang="en-US" smtClean="0"/>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1541903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770A7-3CBE-41DE-A08F-428588DC989E}" type="datetime1">
              <a:rPr lang="en-US" smtClean="0"/>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309800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007F13-BAF7-4924-8DF0-2B53E8E7C16E}" type="datetime1">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1616113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50F04-4549-4319-97F3-401AACDC96B7}" type="datetime1">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3980091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A0BD5D-9B5C-4880-A4B7-24D9066B955B}" type="datetime1">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4242256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B48A-8627-4F66-B042-4F148F66331B}" type="datetime1">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389533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7F68E0-6C69-4179-9EEA-DDE3E9330A08}" type="datetime1">
              <a:rPr lang="en-US" smtClean="0"/>
              <a:t>8/7/2025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D85BBA-A4FE-4349-B7BE-FD55226906A8}" type="slidenum">
              <a:rPr lang="en-US" smtClean="0"/>
              <a:t>‹#›</a:t>
            </a:fld>
            <a:endParaRPr lang="en-US"/>
          </a:p>
        </p:txBody>
      </p:sp>
    </p:spTree>
    <p:extLst>
      <p:ext uri="{BB962C8B-B14F-4D97-AF65-F5344CB8AC3E}">
        <p14:creationId xmlns:p14="http://schemas.microsoft.com/office/powerpoint/2010/main" val="375504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DE1D539-D899-4DC5-95BA-023CA9A2580F}" type="datetime1">
              <a:rPr lang="en-US" smtClean="0"/>
              <a:t>8/7/2025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D85BBA-A4FE-4349-B7BE-FD55226906A8}" type="slidenum">
              <a:rPr lang="en-US" smtClean="0"/>
              <a:t>‹#›</a:t>
            </a:fld>
            <a:endParaRPr lang="en-US"/>
          </a:p>
        </p:txBody>
      </p:sp>
    </p:spTree>
    <p:extLst>
      <p:ext uri="{BB962C8B-B14F-4D97-AF65-F5344CB8AC3E}">
        <p14:creationId xmlns:p14="http://schemas.microsoft.com/office/powerpoint/2010/main" val="3421386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4B1CDF-31BB-495E-AC80-311979B5B9D7}" type="datetime1">
              <a:rPr lang="en-US" smtClean="0"/>
              <a:t>8/7/2025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D85BBA-A4FE-4349-B7BE-FD55226906A8}" type="slidenum">
              <a:rPr lang="en-US" smtClean="0"/>
              <a:t>‹#›</a:t>
            </a:fld>
            <a:endParaRPr lang="en-US"/>
          </a:p>
        </p:txBody>
      </p:sp>
    </p:spTree>
    <p:extLst>
      <p:ext uri="{BB962C8B-B14F-4D97-AF65-F5344CB8AC3E}">
        <p14:creationId xmlns:p14="http://schemas.microsoft.com/office/powerpoint/2010/main" val="2835220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50DC556-F0E8-4B9D-A9DE-BA7165E3B895}" type="datetime1">
              <a:rPr lang="en-US" smtClean="0"/>
              <a:t>8/7/2025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D85BBA-A4FE-4349-B7BE-FD55226906A8}" type="slidenum">
              <a:rPr lang="en-US" smtClean="0"/>
              <a:t>‹#›</a:t>
            </a:fld>
            <a:endParaRPr lang="en-US"/>
          </a:p>
        </p:txBody>
      </p:sp>
    </p:spTree>
    <p:extLst>
      <p:ext uri="{BB962C8B-B14F-4D97-AF65-F5344CB8AC3E}">
        <p14:creationId xmlns:p14="http://schemas.microsoft.com/office/powerpoint/2010/main" val="1723646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EA3AF3-BD64-4C59-B0E2-4F965C36E29D}" type="datetime1">
              <a:rPr lang="en-US" smtClean="0"/>
              <a:t>8/7/2025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D85BBA-A4FE-4349-B7BE-FD55226906A8}" type="slidenum">
              <a:rPr lang="en-US" smtClean="0"/>
              <a:t>‹#›</a:t>
            </a:fld>
            <a:endParaRPr lang="en-US"/>
          </a:p>
        </p:txBody>
      </p:sp>
    </p:spTree>
    <p:extLst>
      <p:ext uri="{BB962C8B-B14F-4D97-AF65-F5344CB8AC3E}">
        <p14:creationId xmlns:p14="http://schemas.microsoft.com/office/powerpoint/2010/main" val="201550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3F6614-FE42-4DC8-A7DB-82EEE45741F5}" type="datetime1">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334605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7539"/>
            <a:ext cx="10515600" cy="598261"/>
          </a:xfr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922564"/>
            <a:ext cx="10515600" cy="5254399"/>
          </a:xfrm>
        </p:spPr>
        <p:txBody>
          <a:bodyPr/>
          <a:lstStyle>
            <a:lvl1pPr marL="457200" indent="-457200">
              <a:buFont typeface="Wingdings" panose="05000000000000000000" pitchFamily="2" charset="2"/>
              <a:buChar char="v"/>
              <a:defRPr/>
            </a:lvl1pPr>
            <a:lvl2pPr marL="800100" indent="-342900">
              <a:buFont typeface="Wingdings" panose="05000000000000000000" pitchFamily="2" charset="2"/>
              <a:buChar char="Ø"/>
              <a:defRPr/>
            </a:lvl2pPr>
            <a:lvl3pPr marL="1257300" indent="-342900">
              <a:buFont typeface="Wingdings" panose="05000000000000000000" pitchFamily="2" charset="2"/>
              <a:buChar char="ü"/>
              <a:defRPr/>
            </a:lvl3pPr>
            <a:lvl4pPr marL="1657350" indent="-285750">
              <a:buFont typeface="Arial" panose="020B0604020202020204" pitchFamily="34" charset="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6BB94AF5-EFBE-4043-80E2-05ECD0EA0B9D}" type="datetime1">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1B0B92-4A2B-45FF-BF6F-9EC2C87010BA}"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076537" y="3076536"/>
            <a:ext cx="6858003" cy="70492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928" y="717576"/>
            <a:ext cx="11487072" cy="7254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92406" y="137783"/>
            <a:ext cx="799594" cy="497771"/>
          </a:xfrm>
          <a:prstGeom prst="rect">
            <a:avLst/>
          </a:prstGeom>
        </p:spPr>
      </p:pic>
      <p:pic>
        <p:nvPicPr>
          <p:cNvPr id="1026" name="Picture 2" descr="D:\Bình lưu dữ liệu\banner\1.Logo các tổ chức\Backup_of_logo truong.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488990" y="60259"/>
            <a:ext cx="606425" cy="60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948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F87FA2-2458-42B2-89BA-ABA72499C2AF}" type="datetime1">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B0B92-4A2B-45FF-BF6F-9EC2C87010BA}" type="slidenum">
              <a:rPr lang="en-US" smtClean="0"/>
              <a:t>‹#›</a:t>
            </a:fld>
            <a:endParaRPr lang="en-US"/>
          </a:p>
        </p:txBody>
      </p:sp>
    </p:spTree>
    <p:extLst>
      <p:ext uri="{BB962C8B-B14F-4D97-AF65-F5344CB8AC3E}">
        <p14:creationId xmlns:p14="http://schemas.microsoft.com/office/powerpoint/2010/main" val="848379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6172" y="1796143"/>
            <a:ext cx="10515600" cy="2784021"/>
          </a:xfrm>
          <a:prstGeom prst="rect">
            <a:avLst/>
          </a:prstGeom>
        </p:spPr>
        <p:txBody>
          <a:bodyPr vert="horz" lIns="91440" tIns="45720" rIns="91440" bIns="45720" rtlCol="0" anchor="ctr">
            <a:normAutofit/>
          </a:bodyPr>
          <a:lstStyle/>
          <a:p>
            <a:r>
              <a:rPr lang="en-US" dirty="0"/>
              <a:t>Click to edit Master title style</a:t>
            </a: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853051" y="184283"/>
            <a:ext cx="2964128" cy="880715"/>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5665289"/>
            <a:ext cx="12192000" cy="1192711"/>
          </a:xfrm>
          <a:prstGeom prst="rect">
            <a:avLst/>
          </a:prstGeom>
        </p:spPr>
      </p:pic>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568043"/>
            <a:ext cx="12192000" cy="126930"/>
          </a:xfrm>
          <a:prstGeom prst="rect">
            <a:avLst/>
          </a:prstGeom>
        </p:spPr>
      </p:pic>
      <p:sp>
        <p:nvSpPr>
          <p:cNvPr id="11" name="TextBox 10"/>
          <p:cNvSpPr txBox="1"/>
          <p:nvPr userDrawn="1"/>
        </p:nvSpPr>
        <p:spPr>
          <a:xfrm>
            <a:off x="2117812" y="5644819"/>
            <a:ext cx="7956376" cy="707886"/>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Trường</a:t>
            </a:r>
            <a:r>
              <a:rPr lang="en-US" sz="2000" baseline="0" dirty="0">
                <a:solidFill>
                  <a:srgbClr val="FF0000"/>
                </a:solidFill>
                <a:latin typeface="Arial" panose="020B0604020202020204" pitchFamily="34" charset="0"/>
                <a:cs typeface="Arial" panose="020B0604020202020204" pitchFamily="34" charset="0"/>
              </a:rPr>
              <a:t> Đại </a:t>
            </a:r>
            <a:r>
              <a:rPr lang="en-US" sz="2000" baseline="0" dirty="0" err="1">
                <a:solidFill>
                  <a:srgbClr val="FF0000"/>
                </a:solidFill>
                <a:latin typeface="Arial" panose="020B0604020202020204" pitchFamily="34" charset="0"/>
                <a:cs typeface="Arial" panose="020B0604020202020204" pitchFamily="34" charset="0"/>
              </a:rPr>
              <a:t>Học</a:t>
            </a:r>
            <a:r>
              <a:rPr lang="en-US" sz="2000" baseline="0" dirty="0">
                <a:solidFill>
                  <a:srgbClr val="FF0000"/>
                </a:solidFill>
                <a:latin typeface="Arial" panose="020B0604020202020204" pitchFamily="34" charset="0"/>
                <a:cs typeface="Arial" panose="020B0604020202020204" pitchFamily="34" charset="0"/>
              </a:rPr>
              <a:t> </a:t>
            </a:r>
            <a:r>
              <a:rPr lang="en-US" sz="2000" baseline="0" dirty="0" err="1">
                <a:solidFill>
                  <a:srgbClr val="FF0000"/>
                </a:solidFill>
                <a:latin typeface="Arial" panose="020B0604020202020204" pitchFamily="34" charset="0"/>
                <a:cs typeface="Arial" panose="020B0604020202020204" pitchFamily="34" charset="0"/>
              </a:rPr>
              <a:t>Tân</a:t>
            </a:r>
            <a:r>
              <a:rPr lang="en-US" sz="2000" baseline="0" dirty="0">
                <a:solidFill>
                  <a:srgbClr val="FF0000"/>
                </a:solidFill>
                <a:latin typeface="Arial" panose="020B0604020202020204" pitchFamily="34" charset="0"/>
                <a:cs typeface="Arial" panose="020B0604020202020204" pitchFamily="34" charset="0"/>
              </a:rPr>
              <a:t> </a:t>
            </a:r>
            <a:r>
              <a:rPr lang="en-US" sz="2000" baseline="0" dirty="0" err="1">
                <a:solidFill>
                  <a:srgbClr val="FF0000"/>
                </a:solidFill>
                <a:latin typeface="Arial" panose="020B0604020202020204" pitchFamily="34" charset="0"/>
                <a:cs typeface="Arial" panose="020B0604020202020204" pitchFamily="34" charset="0"/>
              </a:rPr>
              <a:t>Trào</a:t>
            </a:r>
            <a:endParaRPr lang="en-US" sz="2000" baseline="0" dirty="0">
              <a:solidFill>
                <a:srgbClr val="FF0000"/>
              </a:solidFill>
              <a:latin typeface="Arial" panose="020B0604020202020204" pitchFamily="34" charset="0"/>
              <a:cs typeface="Arial" panose="020B0604020202020204" pitchFamily="34" charset="0"/>
            </a:endParaRPr>
          </a:p>
          <a:p>
            <a:pPr algn="ctr"/>
            <a:r>
              <a:rPr lang="en-US" sz="2000" baseline="0" dirty="0">
                <a:solidFill>
                  <a:srgbClr val="FF0000"/>
                </a:solidFill>
                <a:latin typeface="Arial" panose="020B0604020202020204" pitchFamily="34" charset="0"/>
                <a:cs typeface="Arial" panose="020B0604020202020204" pitchFamily="34" charset="0"/>
              </a:rPr>
              <a:t>Tan </a:t>
            </a:r>
            <a:r>
              <a:rPr lang="en-US" sz="2000" baseline="0" dirty="0" err="1">
                <a:solidFill>
                  <a:srgbClr val="FF0000"/>
                </a:solidFill>
                <a:latin typeface="Arial" panose="020B0604020202020204" pitchFamily="34" charset="0"/>
                <a:cs typeface="Arial" panose="020B0604020202020204" pitchFamily="34" charset="0"/>
              </a:rPr>
              <a:t>Trao</a:t>
            </a:r>
            <a:r>
              <a:rPr lang="en-US" sz="2000" baseline="0" dirty="0">
                <a:solidFill>
                  <a:srgbClr val="FF0000"/>
                </a:solidFill>
                <a:latin typeface="Arial" panose="020B0604020202020204" pitchFamily="34" charset="0"/>
                <a:cs typeface="Arial" panose="020B0604020202020204" pitchFamily="34" charset="0"/>
              </a:rPr>
              <a:t> University</a:t>
            </a:r>
            <a:endParaRPr lang="en-US" sz="2000" dirty="0">
              <a:solidFill>
                <a:srgbClr val="FF0000"/>
              </a:solidFill>
              <a:latin typeface="Arial" panose="020B0604020202020204" pitchFamily="34" charset="0"/>
              <a:cs typeface="Arial" panose="020B0604020202020204" pitchFamily="34" charset="0"/>
            </a:endParaRPr>
          </a:p>
        </p:txBody>
      </p:sp>
      <p:sp>
        <p:nvSpPr>
          <p:cNvPr id="12" name="TextBox 11"/>
          <p:cNvSpPr txBox="1"/>
          <p:nvPr userDrawn="1"/>
        </p:nvSpPr>
        <p:spPr>
          <a:xfrm>
            <a:off x="4432244" y="6325650"/>
            <a:ext cx="4270263" cy="292388"/>
          </a:xfrm>
          <a:prstGeom prst="rect">
            <a:avLst/>
          </a:prstGeom>
          <a:noFill/>
        </p:spPr>
        <p:txBody>
          <a:bodyPr wrap="square" rtlCol="0">
            <a:spAutoFit/>
          </a:bodyPr>
          <a:lstStyle/>
          <a:p>
            <a:r>
              <a:rPr lang="en-US" sz="1300" dirty="0" err="1">
                <a:latin typeface="Arial" panose="020B0604020202020204" pitchFamily="34" charset="0"/>
                <a:cs typeface="Arial" panose="020B0604020202020204" pitchFamily="34" charset="0"/>
              </a:rPr>
              <a:t>Địa</a:t>
            </a:r>
            <a:r>
              <a:rPr lang="en-US" sz="1300" baseline="0" dirty="0">
                <a:latin typeface="Arial" panose="020B0604020202020204" pitchFamily="34" charset="0"/>
                <a:cs typeface="Arial" panose="020B0604020202020204" pitchFamily="34" charset="0"/>
              </a:rPr>
              <a:t> </a:t>
            </a:r>
            <a:r>
              <a:rPr lang="en-US" sz="1300" baseline="0" dirty="0" err="1">
                <a:latin typeface="Arial" panose="020B0604020202020204" pitchFamily="34" charset="0"/>
                <a:cs typeface="Arial" panose="020B0604020202020204" pitchFamily="34" charset="0"/>
              </a:rPr>
              <a:t>chỉ</a:t>
            </a:r>
            <a:r>
              <a:rPr lang="en-US" sz="1300" baseline="0" dirty="0">
                <a:latin typeface="Arial" panose="020B0604020202020204" pitchFamily="34" charset="0"/>
                <a:cs typeface="Arial" panose="020B0604020202020204" pitchFamily="34" charset="0"/>
              </a:rPr>
              <a:t>: Km6, </a:t>
            </a:r>
            <a:r>
              <a:rPr lang="en-US" sz="1300" baseline="0" dirty="0" err="1">
                <a:latin typeface="Arial" panose="020B0604020202020204" pitchFamily="34" charset="0"/>
                <a:cs typeface="Arial" panose="020B0604020202020204" pitchFamily="34" charset="0"/>
              </a:rPr>
              <a:t>Trung</a:t>
            </a:r>
            <a:r>
              <a:rPr lang="en-US" sz="1300" baseline="0" dirty="0">
                <a:latin typeface="Arial" panose="020B0604020202020204" pitchFamily="34" charset="0"/>
                <a:cs typeface="Arial" panose="020B0604020202020204" pitchFamily="34" charset="0"/>
              </a:rPr>
              <a:t> </a:t>
            </a:r>
            <a:r>
              <a:rPr lang="en-US" sz="1300" baseline="0" dirty="0" err="1">
                <a:latin typeface="Arial" panose="020B0604020202020204" pitchFamily="34" charset="0"/>
                <a:cs typeface="Arial" panose="020B0604020202020204" pitchFamily="34" charset="0"/>
              </a:rPr>
              <a:t>Môn</a:t>
            </a:r>
            <a:r>
              <a:rPr lang="en-US" sz="1300" baseline="0" dirty="0">
                <a:latin typeface="Arial" panose="020B0604020202020204" pitchFamily="34" charset="0"/>
                <a:cs typeface="Arial" panose="020B0604020202020204" pitchFamily="34" charset="0"/>
              </a:rPr>
              <a:t>, </a:t>
            </a:r>
            <a:r>
              <a:rPr lang="en-US" sz="1300" baseline="0" dirty="0" err="1">
                <a:latin typeface="Arial" panose="020B0604020202020204" pitchFamily="34" charset="0"/>
                <a:cs typeface="Arial" panose="020B0604020202020204" pitchFamily="34" charset="0"/>
              </a:rPr>
              <a:t>Yên</a:t>
            </a:r>
            <a:r>
              <a:rPr lang="en-US" sz="1300" baseline="0" dirty="0">
                <a:latin typeface="Arial" panose="020B0604020202020204" pitchFamily="34" charset="0"/>
                <a:cs typeface="Arial" panose="020B0604020202020204" pitchFamily="34" charset="0"/>
              </a:rPr>
              <a:t> </a:t>
            </a:r>
            <a:r>
              <a:rPr lang="en-US" sz="1300" baseline="0" dirty="0" err="1">
                <a:latin typeface="Arial" panose="020B0604020202020204" pitchFamily="34" charset="0"/>
                <a:cs typeface="Arial" panose="020B0604020202020204" pitchFamily="34" charset="0"/>
              </a:rPr>
              <a:t>Sơn</a:t>
            </a:r>
            <a:r>
              <a:rPr lang="en-US" sz="1300" baseline="0" dirty="0">
                <a:latin typeface="Arial" panose="020B0604020202020204" pitchFamily="34" charset="0"/>
                <a:cs typeface="Arial" panose="020B0604020202020204" pitchFamily="34" charset="0"/>
              </a:rPr>
              <a:t>, </a:t>
            </a:r>
            <a:r>
              <a:rPr lang="en-US" sz="1300" baseline="0" dirty="0" err="1">
                <a:latin typeface="Arial" panose="020B0604020202020204" pitchFamily="34" charset="0"/>
                <a:cs typeface="Arial" panose="020B0604020202020204" pitchFamily="34" charset="0"/>
              </a:rPr>
              <a:t>Tuyên</a:t>
            </a:r>
            <a:r>
              <a:rPr lang="en-US" sz="1300" baseline="0" dirty="0">
                <a:latin typeface="Arial" panose="020B0604020202020204" pitchFamily="34" charset="0"/>
                <a:cs typeface="Arial" panose="020B0604020202020204" pitchFamily="34" charset="0"/>
              </a:rPr>
              <a:t> </a:t>
            </a:r>
            <a:r>
              <a:rPr lang="en-US" sz="1300" baseline="0" dirty="0" err="1">
                <a:latin typeface="Arial" panose="020B0604020202020204" pitchFamily="34" charset="0"/>
                <a:cs typeface="Arial" panose="020B0604020202020204" pitchFamily="34" charset="0"/>
              </a:rPr>
              <a:t>Quang</a:t>
            </a:r>
            <a:endParaRPr lang="en-US" sz="1300" dirty="0">
              <a:latin typeface="Arial" panose="020B0604020202020204" pitchFamily="34" charset="0"/>
              <a:cs typeface="Arial" panose="020B0604020202020204" pitchFamily="34" charset="0"/>
            </a:endParaRPr>
          </a:p>
        </p:txBody>
      </p:sp>
      <p:sp>
        <p:nvSpPr>
          <p:cNvPr id="13" name="TextBox 12"/>
          <p:cNvSpPr txBox="1"/>
          <p:nvPr userDrawn="1"/>
        </p:nvSpPr>
        <p:spPr>
          <a:xfrm>
            <a:off x="3573777" y="6575878"/>
            <a:ext cx="6768752" cy="292388"/>
          </a:xfrm>
          <a:prstGeom prst="rect">
            <a:avLst/>
          </a:prstGeom>
          <a:noFill/>
        </p:spPr>
        <p:txBody>
          <a:bodyPr wrap="square" rtlCol="0">
            <a:spAutoFit/>
          </a:bodyPr>
          <a:lstStyle/>
          <a:p>
            <a:r>
              <a:rPr lang="en-US" sz="1300" dirty="0" err="1">
                <a:latin typeface="Arial" panose="020B0604020202020204" pitchFamily="34" charset="0"/>
                <a:cs typeface="Arial" panose="020B0604020202020204" pitchFamily="34" charset="0"/>
              </a:rPr>
              <a:t>Adress</a:t>
            </a:r>
            <a:r>
              <a:rPr lang="en-US" sz="1300" baseline="0" dirty="0">
                <a:latin typeface="Arial" panose="020B0604020202020204" pitchFamily="34" charset="0"/>
                <a:cs typeface="Arial" panose="020B0604020202020204" pitchFamily="34" charset="0"/>
              </a:rPr>
              <a:t>: Km6, </a:t>
            </a:r>
            <a:r>
              <a:rPr lang="en-US" sz="1300" baseline="0" dirty="0" err="1">
                <a:latin typeface="Arial" panose="020B0604020202020204" pitchFamily="34" charset="0"/>
                <a:cs typeface="Arial" panose="020B0604020202020204" pitchFamily="34" charset="0"/>
              </a:rPr>
              <a:t>Trung</a:t>
            </a:r>
            <a:r>
              <a:rPr lang="en-US" sz="1300" baseline="0" dirty="0">
                <a:latin typeface="Arial" panose="020B0604020202020204" pitchFamily="34" charset="0"/>
                <a:cs typeface="Arial" panose="020B0604020202020204" pitchFamily="34" charset="0"/>
              </a:rPr>
              <a:t> Mon Commune, Yen Son District, </a:t>
            </a:r>
            <a:r>
              <a:rPr lang="en-US" sz="1300" baseline="0" dirty="0" err="1">
                <a:latin typeface="Arial" panose="020B0604020202020204" pitchFamily="34" charset="0"/>
                <a:cs typeface="Arial" panose="020B0604020202020204" pitchFamily="34" charset="0"/>
              </a:rPr>
              <a:t>Tuyên</a:t>
            </a:r>
            <a:r>
              <a:rPr lang="en-US" sz="1300" baseline="0" dirty="0">
                <a:latin typeface="Arial" panose="020B0604020202020204" pitchFamily="34" charset="0"/>
                <a:cs typeface="Arial" panose="020B0604020202020204" pitchFamily="34" charset="0"/>
              </a:rPr>
              <a:t> </a:t>
            </a:r>
            <a:r>
              <a:rPr lang="en-US" sz="1300" baseline="0" dirty="0" err="1">
                <a:latin typeface="Arial" panose="020B0604020202020204" pitchFamily="34" charset="0"/>
                <a:cs typeface="Arial" panose="020B0604020202020204" pitchFamily="34" charset="0"/>
              </a:rPr>
              <a:t>Quang</a:t>
            </a:r>
            <a:r>
              <a:rPr lang="en-US" sz="1300" baseline="0" dirty="0">
                <a:latin typeface="Arial" panose="020B0604020202020204" pitchFamily="34" charset="0"/>
                <a:cs typeface="Arial" panose="020B0604020202020204" pitchFamily="34" charset="0"/>
              </a:rPr>
              <a:t> Province</a:t>
            </a:r>
            <a:endParaRPr lang="en-US" sz="1300" dirty="0">
              <a:latin typeface="Arial" panose="020B0604020202020204" pitchFamily="34" charset="0"/>
              <a:cs typeface="Arial" panose="020B0604020202020204" pitchFamily="34" charset="0"/>
            </a:endParaRPr>
          </a:p>
        </p:txBody>
      </p:sp>
      <p:pic>
        <p:nvPicPr>
          <p:cNvPr id="14" name="Picture 2" descr="D:\Bình lưu dữ liệu\banner\1.Logo các tổ chức\Backup_of_logo truong.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899380" y="252950"/>
            <a:ext cx="742470" cy="74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616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7234F-28A2-4903-AD03-DB71BDBC170C}" type="datetime1">
              <a:rPr lang="en-US" smtClean="0"/>
              <a:t>8/7/2025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B0B92-4A2B-45FF-BF6F-9EC2C87010BA}" type="slidenum">
              <a:rPr lang="en-US" smtClean="0"/>
              <a:t>‹#›</a:t>
            </a:fld>
            <a:endParaRPr lang="en-US"/>
          </a:p>
        </p:txBody>
      </p:sp>
    </p:spTree>
    <p:extLst>
      <p:ext uri="{BB962C8B-B14F-4D97-AF65-F5344CB8AC3E}">
        <p14:creationId xmlns:p14="http://schemas.microsoft.com/office/powerpoint/2010/main" val="2619278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1.gif"/><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n85JUIDnpEE&amp;t=40s" TargetMode="External"/><Relationship Id="rId2" Type="http://schemas.openxmlformats.org/officeDocument/2006/relationships/hyperlink" Target="https://www.youtube.com/watch?v=68aVoI3rokk" TargetMode="External"/><Relationship Id="rId1" Type="http://schemas.openxmlformats.org/officeDocument/2006/relationships/slideLayout" Target="../slideLayouts/slideLayout8.xml"/><Relationship Id="rId4" Type="http://schemas.openxmlformats.org/officeDocument/2006/relationships/hyperlink" Target="https://www.youtube.com/watch?v=LQ13Qm0rhJ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www.scopus.com/sources.uri?zone=TopNavBar&amp;origin" TargetMode="External"/><Relationship Id="rId2" Type="http://schemas.openxmlformats.org/officeDocument/2006/relationships/hyperlink" Target="https://mjl.clarivate.com/search-results" TargetMode="External"/><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scimagojr.com/index.php" TargetMode="Externa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s://aibusiness.com/" TargetMode="External"/><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justainews.com/" TargetMode="External"/><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xml"/><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youtu.be/ijmG7iZ0yz0" TargetMode="Externa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88479" y="4810851"/>
            <a:ext cx="4214949" cy="461665"/>
          </a:xfrm>
          <a:prstGeom prst="rect">
            <a:avLst/>
          </a:prstGeom>
          <a:noFill/>
        </p:spPr>
        <p:txBody>
          <a:bodyPr wrap="square" rtlCol="0">
            <a:spAutoFit/>
          </a:bodyPr>
          <a:lstStyle/>
          <a:p>
            <a:endParaRPr lang="en-US" sz="2400" i="1" dirty="0">
              <a:latin typeface="Arial" panose="020B0604020202020204" pitchFamily="34" charset="0"/>
              <a:cs typeface="Arial" panose="020B0604020202020204" pitchFamily="34" charset="0"/>
            </a:endParaRPr>
          </a:p>
        </p:txBody>
      </p:sp>
      <p:sp>
        <p:nvSpPr>
          <p:cNvPr id="3" name="Rectangle 1"/>
          <p:cNvSpPr>
            <a:spLocks noChangeArrowheads="1"/>
          </p:cNvSpPr>
          <p:nvPr/>
        </p:nvSpPr>
        <p:spPr bwMode="auto">
          <a:xfrm>
            <a:off x="5418138" y="3856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 name="Subtitle 2"/>
          <p:cNvSpPr txBox="1">
            <a:spLocks/>
          </p:cNvSpPr>
          <p:nvPr/>
        </p:nvSpPr>
        <p:spPr>
          <a:xfrm>
            <a:off x="223521" y="1435267"/>
            <a:ext cx="11175999" cy="337558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4000" b="1" dirty="0" smtClean="0">
                <a:solidFill>
                  <a:srgbClr val="FF0000"/>
                </a:solidFill>
                <a:latin typeface="Arial" panose="020B0604020202020204" pitchFamily="34" charset="0"/>
                <a:cs typeface="Arial" panose="020B0604020202020204" pitchFamily="34" charset="0"/>
              </a:rPr>
              <a:t>TẬP HUẤN</a:t>
            </a:r>
          </a:p>
          <a:p>
            <a:pPr algn="just"/>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email,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dịch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vụ</a:t>
            </a:r>
            <a:r>
              <a:rPr lang="en-US" sz="4400" dirty="0">
                <a:latin typeface="Arial" panose="020B0604020202020204" pitchFamily="34" charset="0"/>
                <a:cs typeface="Arial" panose="020B0604020202020204" pitchFamily="34" charset="0"/>
              </a:rPr>
              <a:t> office 365, </a:t>
            </a:r>
            <a:r>
              <a:rPr lang="en-US" sz="4400" dirty="0" err="1">
                <a:latin typeface="Arial" panose="020B0604020202020204" pitchFamily="34" charset="0"/>
                <a:cs typeface="Arial" panose="020B0604020202020204" pitchFamily="34" charset="0"/>
              </a:rPr>
              <a:t>xử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gian</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phương</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Quốc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a:t>
            </a:r>
            <a:endParaRPr lang="en-US" sz="4400" dirty="0">
              <a:latin typeface="Arial" panose="020B0604020202020204" pitchFamily="34" charset="0"/>
              <a:cs typeface="Arial" panose="020B0604020202020204" pitchFamily="34" charset="0"/>
            </a:endParaRPr>
          </a:p>
        </p:txBody>
      </p:sp>
      <p:sp>
        <p:nvSpPr>
          <p:cNvPr id="2" name="TextBox 1"/>
          <p:cNvSpPr txBox="1"/>
          <p:nvPr/>
        </p:nvSpPr>
        <p:spPr>
          <a:xfrm>
            <a:off x="8046655" y="4810851"/>
            <a:ext cx="2882582"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PGS. TS. </a:t>
            </a:r>
            <a:r>
              <a:rPr lang="en-US" b="1" dirty="0" err="1" smtClean="0">
                <a:latin typeface="Arial" panose="020B0604020202020204" pitchFamily="34" charset="0"/>
                <a:cs typeface="Arial" panose="020B0604020202020204" pitchFamily="34" charset="0"/>
              </a:rPr>
              <a:t>Lê</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Văn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Hùng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414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t>
            </a:r>
            <a:r>
              <a:rPr lang="en-US" dirty="0" err="1" smtClean="0"/>
              <a:t>Các</a:t>
            </a:r>
            <a:r>
              <a:rPr lang="en-US" dirty="0" smtClean="0"/>
              <a:t> </a:t>
            </a:r>
            <a:r>
              <a:rPr lang="en-US" dirty="0" err="1"/>
              <a:t>dịch</a:t>
            </a:r>
            <a:r>
              <a:rPr lang="en-US" dirty="0"/>
              <a:t> </a:t>
            </a:r>
            <a:r>
              <a:rPr lang="en-US" dirty="0" err="1"/>
              <a:t>vụ</a:t>
            </a:r>
            <a:r>
              <a:rPr lang="en-US" dirty="0"/>
              <a:t> </a:t>
            </a:r>
            <a:r>
              <a:rPr lang="en-US" dirty="0" err="1"/>
              <a:t>của</a:t>
            </a:r>
            <a:r>
              <a:rPr lang="en-US" dirty="0"/>
              <a:t> Office 365</a:t>
            </a:r>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Dịch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vụ</a:t>
            </a:r>
            <a:r>
              <a:rPr lang="en-US" dirty="0" smtClean="0">
                <a:latin typeface="Arial" panose="020B0604020202020204" pitchFamily="34" charset="0"/>
                <a:cs typeface="Arial" panose="020B0604020202020204" pitchFamily="34" charset="0"/>
              </a:rPr>
              <a:t> Word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Office 365</a:t>
            </a:r>
            <a:endParaRPr lang="en-US" dirty="0" smtClean="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10</a:t>
            </a:fld>
            <a:endParaRPr lang="en-US"/>
          </a:p>
        </p:txBody>
      </p:sp>
      <p:pic>
        <p:nvPicPr>
          <p:cNvPr id="7" name="Picture 6"/>
          <p:cNvPicPr>
            <a:picLocks noChangeAspect="1"/>
          </p:cNvPicPr>
          <p:nvPr/>
        </p:nvPicPr>
        <p:blipFill>
          <a:blip r:embed="rId2"/>
          <a:stretch>
            <a:fillRect/>
          </a:stretch>
        </p:blipFill>
        <p:spPr>
          <a:xfrm>
            <a:off x="0" y="1809891"/>
            <a:ext cx="4856480" cy="5102617"/>
          </a:xfrm>
          <a:prstGeom prst="rect">
            <a:avLst/>
          </a:prstGeom>
        </p:spPr>
      </p:pic>
      <p:sp>
        <p:nvSpPr>
          <p:cNvPr id="8" name="Rectangle 7"/>
          <p:cNvSpPr/>
          <p:nvPr/>
        </p:nvSpPr>
        <p:spPr>
          <a:xfrm>
            <a:off x="2804160" y="2844800"/>
            <a:ext cx="1046480" cy="944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5916433" y="2324572"/>
            <a:ext cx="7125694" cy="4220164"/>
          </a:xfrm>
          <a:prstGeom prst="rect">
            <a:avLst/>
          </a:prstGeom>
        </p:spPr>
      </p:pic>
      <p:sp>
        <p:nvSpPr>
          <p:cNvPr id="10" name="Right Arrow 9"/>
          <p:cNvSpPr/>
          <p:nvPr/>
        </p:nvSpPr>
        <p:spPr>
          <a:xfrm>
            <a:off x="5100320" y="4156575"/>
            <a:ext cx="716280" cy="2780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76552" y="3921759"/>
            <a:ext cx="1734047" cy="5994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612256" y="3921759"/>
            <a:ext cx="1734047" cy="5994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394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Các</a:t>
            </a:r>
            <a:r>
              <a:rPr lang="en-US" dirty="0"/>
              <a:t> </a:t>
            </a:r>
            <a:r>
              <a:rPr lang="en-US" dirty="0" err="1"/>
              <a:t>dịch</a:t>
            </a:r>
            <a:r>
              <a:rPr lang="en-US" dirty="0"/>
              <a:t> </a:t>
            </a:r>
            <a:r>
              <a:rPr lang="en-US" dirty="0" err="1"/>
              <a:t>vụ</a:t>
            </a:r>
            <a:r>
              <a:rPr lang="en-US" dirty="0"/>
              <a:t> </a:t>
            </a:r>
            <a:r>
              <a:rPr lang="en-US" dirty="0" err="1"/>
              <a:t>của</a:t>
            </a:r>
            <a:r>
              <a:rPr lang="en-US" dirty="0"/>
              <a:t> Office 365</a:t>
            </a: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vụ</a:t>
            </a:r>
            <a:r>
              <a:rPr lang="en-US" dirty="0">
                <a:latin typeface="Arial" panose="020B0604020202020204" pitchFamily="34" charset="0"/>
                <a:cs typeface="Arial" panose="020B0604020202020204" pitchFamily="34" charset="0"/>
              </a:rPr>
              <a:t> Word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Office 365</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11</a:t>
            </a:fld>
            <a:endParaRPr lang="en-US"/>
          </a:p>
        </p:txBody>
      </p:sp>
      <p:pic>
        <p:nvPicPr>
          <p:cNvPr id="6" name="Picture 5"/>
          <p:cNvPicPr>
            <a:picLocks noChangeAspect="1"/>
          </p:cNvPicPr>
          <p:nvPr/>
        </p:nvPicPr>
        <p:blipFill>
          <a:blip r:embed="rId2"/>
          <a:stretch>
            <a:fillRect/>
          </a:stretch>
        </p:blipFill>
        <p:spPr>
          <a:xfrm>
            <a:off x="0" y="1635760"/>
            <a:ext cx="5969874" cy="4328159"/>
          </a:xfrm>
          <a:prstGeom prst="rect">
            <a:avLst/>
          </a:prstGeom>
          <a:solidFill>
            <a:schemeClr val="bg1"/>
          </a:solidFill>
        </p:spPr>
      </p:pic>
      <p:sp>
        <p:nvSpPr>
          <p:cNvPr id="8" name="Rectangle 7"/>
          <p:cNvSpPr/>
          <p:nvPr/>
        </p:nvSpPr>
        <p:spPr>
          <a:xfrm>
            <a:off x="2072640" y="2712720"/>
            <a:ext cx="1645920" cy="1849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Edit Document</a:t>
            </a:r>
            <a:endParaRPr lang="en-US" dirty="0">
              <a:solidFill>
                <a:schemeClr val="tx1"/>
              </a:solidFill>
            </a:endParaRPr>
          </a:p>
        </p:txBody>
      </p:sp>
      <p:pic>
        <p:nvPicPr>
          <p:cNvPr id="9" name="Picture 8"/>
          <p:cNvPicPr>
            <a:picLocks noChangeAspect="1"/>
          </p:cNvPicPr>
          <p:nvPr/>
        </p:nvPicPr>
        <p:blipFill>
          <a:blip r:embed="rId3"/>
          <a:stretch>
            <a:fillRect/>
          </a:stretch>
        </p:blipFill>
        <p:spPr>
          <a:xfrm>
            <a:off x="7343215" y="783309"/>
            <a:ext cx="4010585" cy="2076740"/>
          </a:xfrm>
          <a:prstGeom prst="rect">
            <a:avLst/>
          </a:prstGeom>
        </p:spPr>
      </p:pic>
      <p:sp>
        <p:nvSpPr>
          <p:cNvPr id="10" name="Rectangle 9"/>
          <p:cNvSpPr/>
          <p:nvPr/>
        </p:nvSpPr>
        <p:spPr>
          <a:xfrm>
            <a:off x="10457953" y="1125718"/>
            <a:ext cx="1012687" cy="548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358667" y="1547358"/>
            <a:ext cx="2193253" cy="363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7891484" y="2860049"/>
            <a:ext cx="3270514" cy="4159458"/>
          </a:xfrm>
          <a:prstGeom prst="rect">
            <a:avLst/>
          </a:prstGeom>
        </p:spPr>
      </p:pic>
      <p:sp>
        <p:nvSpPr>
          <p:cNvPr id="13" name="Rectangle 12"/>
          <p:cNvSpPr/>
          <p:nvPr/>
        </p:nvSpPr>
        <p:spPr>
          <a:xfrm>
            <a:off x="7968020" y="3680277"/>
            <a:ext cx="3065740" cy="363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68020" y="5600154"/>
            <a:ext cx="3065740" cy="363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831840" y="2103120"/>
            <a:ext cx="104648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346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Các</a:t>
            </a:r>
            <a:r>
              <a:rPr lang="en-US" dirty="0"/>
              <a:t> </a:t>
            </a:r>
            <a:r>
              <a:rPr lang="en-US" dirty="0" err="1"/>
              <a:t>dịch</a:t>
            </a:r>
            <a:r>
              <a:rPr lang="en-US" dirty="0"/>
              <a:t> </a:t>
            </a:r>
            <a:r>
              <a:rPr lang="en-US" dirty="0" err="1"/>
              <a:t>vụ</a:t>
            </a:r>
            <a:r>
              <a:rPr lang="en-US" dirty="0"/>
              <a:t> </a:t>
            </a:r>
            <a:r>
              <a:rPr lang="en-US" dirty="0" err="1"/>
              <a:t>của</a:t>
            </a:r>
            <a:r>
              <a:rPr lang="en-US" dirty="0"/>
              <a:t> Office 365</a:t>
            </a: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vụ</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Excel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Office 365</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12</a:t>
            </a:fld>
            <a:endParaRPr lang="en-US"/>
          </a:p>
        </p:txBody>
      </p:sp>
      <p:pic>
        <p:nvPicPr>
          <p:cNvPr id="6" name="Picture 5"/>
          <p:cNvPicPr>
            <a:picLocks noChangeAspect="1"/>
          </p:cNvPicPr>
          <p:nvPr/>
        </p:nvPicPr>
        <p:blipFill>
          <a:blip r:embed="rId2"/>
          <a:stretch>
            <a:fillRect/>
          </a:stretch>
        </p:blipFill>
        <p:spPr>
          <a:xfrm>
            <a:off x="0" y="1442326"/>
            <a:ext cx="4867954" cy="5096586"/>
          </a:xfrm>
          <a:prstGeom prst="rect">
            <a:avLst/>
          </a:prstGeom>
        </p:spPr>
      </p:pic>
      <p:sp>
        <p:nvSpPr>
          <p:cNvPr id="7" name="Rectangle 6"/>
          <p:cNvSpPr/>
          <p:nvPr/>
        </p:nvSpPr>
        <p:spPr>
          <a:xfrm>
            <a:off x="3749040" y="2387600"/>
            <a:ext cx="1046480" cy="944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5445207" y="1898387"/>
            <a:ext cx="7925906" cy="3772426"/>
          </a:xfrm>
          <a:prstGeom prst="rect">
            <a:avLst/>
          </a:prstGeom>
        </p:spPr>
      </p:pic>
      <p:sp>
        <p:nvSpPr>
          <p:cNvPr id="9" name="Right Arrow 8"/>
          <p:cNvSpPr/>
          <p:nvPr/>
        </p:nvSpPr>
        <p:spPr>
          <a:xfrm>
            <a:off x="4867954" y="3784600"/>
            <a:ext cx="577253" cy="604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0163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Các</a:t>
            </a:r>
            <a:r>
              <a:rPr lang="en-US" dirty="0"/>
              <a:t> </a:t>
            </a:r>
            <a:r>
              <a:rPr lang="en-US" dirty="0" err="1"/>
              <a:t>dịch</a:t>
            </a:r>
            <a:r>
              <a:rPr lang="en-US" dirty="0"/>
              <a:t> </a:t>
            </a:r>
            <a:r>
              <a:rPr lang="en-US" dirty="0" err="1"/>
              <a:t>vụ</a:t>
            </a:r>
            <a:r>
              <a:rPr lang="en-US" dirty="0"/>
              <a:t> </a:t>
            </a:r>
            <a:r>
              <a:rPr lang="en-US" dirty="0" err="1"/>
              <a:t>của</a:t>
            </a:r>
            <a:r>
              <a:rPr lang="en-US" dirty="0"/>
              <a:t> Office 365</a:t>
            </a: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vụ</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MS teams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Office 365</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13</a:t>
            </a:fld>
            <a:endParaRPr lang="en-US"/>
          </a:p>
        </p:txBody>
      </p:sp>
      <p:pic>
        <p:nvPicPr>
          <p:cNvPr id="6" name="Picture 5"/>
          <p:cNvPicPr>
            <a:picLocks noChangeAspect="1"/>
          </p:cNvPicPr>
          <p:nvPr/>
        </p:nvPicPr>
        <p:blipFill>
          <a:blip r:embed="rId2"/>
          <a:stretch>
            <a:fillRect/>
          </a:stretch>
        </p:blipFill>
        <p:spPr>
          <a:xfrm>
            <a:off x="0" y="1423273"/>
            <a:ext cx="4906060" cy="5115639"/>
          </a:xfrm>
          <a:prstGeom prst="rect">
            <a:avLst/>
          </a:prstGeom>
        </p:spPr>
      </p:pic>
      <p:sp>
        <p:nvSpPr>
          <p:cNvPr id="7" name="Rectangle 6"/>
          <p:cNvSpPr/>
          <p:nvPr/>
        </p:nvSpPr>
        <p:spPr>
          <a:xfrm>
            <a:off x="2875280" y="3331323"/>
            <a:ext cx="1046480" cy="944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29967"/>
          <a:stretch/>
        </p:blipFill>
        <p:spPr>
          <a:xfrm>
            <a:off x="5174673" y="1708514"/>
            <a:ext cx="8426568" cy="5149486"/>
          </a:xfrm>
          <a:prstGeom prst="rect">
            <a:avLst/>
          </a:prstGeom>
        </p:spPr>
      </p:pic>
      <p:sp>
        <p:nvSpPr>
          <p:cNvPr id="10" name="Right Arrow 9"/>
          <p:cNvSpPr/>
          <p:nvPr/>
        </p:nvSpPr>
        <p:spPr>
          <a:xfrm>
            <a:off x="4592782" y="4094018"/>
            <a:ext cx="509154" cy="550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314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Các</a:t>
            </a:r>
            <a:r>
              <a:rPr lang="en-US" dirty="0"/>
              <a:t> </a:t>
            </a:r>
            <a:r>
              <a:rPr lang="en-US" dirty="0" err="1"/>
              <a:t>dịch</a:t>
            </a:r>
            <a:r>
              <a:rPr lang="en-US" dirty="0"/>
              <a:t> </a:t>
            </a:r>
            <a:r>
              <a:rPr lang="en-US" dirty="0" err="1"/>
              <a:t>vụ</a:t>
            </a:r>
            <a:r>
              <a:rPr lang="en-US" dirty="0"/>
              <a:t> </a:t>
            </a:r>
            <a:r>
              <a:rPr lang="en-US" dirty="0" err="1"/>
              <a:t>của</a:t>
            </a:r>
            <a:r>
              <a:rPr lang="en-US" dirty="0"/>
              <a:t> Office 365</a:t>
            </a:r>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
            </a:r>
            <a:r>
              <a:rPr lang="en-US" dirty="0" err="1" smtClean="0">
                <a:latin typeface="Arial" panose="020B0604020202020204" pitchFamily="34" charset="0"/>
                <a:cs typeface="Arial" panose="020B0604020202020204" pitchFamily="34" charset="0"/>
              </a:rPr>
              <a:t>ịch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vụ</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Office 365</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14</a:t>
            </a:fld>
            <a:endParaRPr lang="en-US"/>
          </a:p>
        </p:txBody>
      </p:sp>
      <p:pic>
        <p:nvPicPr>
          <p:cNvPr id="6" name="Picture 5"/>
          <p:cNvPicPr>
            <a:picLocks noChangeAspect="1"/>
          </p:cNvPicPr>
          <p:nvPr/>
        </p:nvPicPr>
        <p:blipFill>
          <a:blip r:embed="rId2"/>
          <a:stretch>
            <a:fillRect/>
          </a:stretch>
        </p:blipFill>
        <p:spPr>
          <a:xfrm>
            <a:off x="2956560" y="1423273"/>
            <a:ext cx="4906060" cy="5115639"/>
          </a:xfrm>
          <a:prstGeom prst="rect">
            <a:avLst/>
          </a:prstGeom>
        </p:spPr>
      </p:pic>
      <p:sp>
        <p:nvSpPr>
          <p:cNvPr id="7" name="Rectangle 6"/>
          <p:cNvSpPr/>
          <p:nvPr/>
        </p:nvSpPr>
        <p:spPr>
          <a:xfrm>
            <a:off x="4886350" y="2335643"/>
            <a:ext cx="1046480" cy="944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98190" y="4103483"/>
            <a:ext cx="1046480" cy="944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181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Thực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trạng</a:t>
            </a:r>
            <a:r>
              <a:rPr lang="en-US" dirty="0" smtClean="0">
                <a:latin typeface="Arial" panose="020B0604020202020204" pitchFamily="34" charset="0"/>
                <a:cs typeface="Arial" panose="020B0604020202020204" pitchFamily="34" charset="0"/>
              </a:rPr>
              <a:t> - </a:t>
            </a:r>
            <a:r>
              <a:rPr lang="en-US" dirty="0" err="1" smtClean="0">
                <a:latin typeface="Arial" panose="020B0604020202020204" pitchFamily="34" charset="0"/>
                <a:cs typeface="Arial" panose="020B0604020202020204" pitchFamily="34" charset="0"/>
              </a:rPr>
              <a:t>Tự</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tác</a:t>
            </a:r>
            <a:endParaRPr lang="en-US" dirty="0" smtClean="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15</a:t>
            </a:fld>
            <a:endParaRPr lang="en-US"/>
          </a:p>
        </p:txBody>
      </p:sp>
      <p:pic>
        <p:nvPicPr>
          <p:cNvPr id="6" name="Picture 5"/>
          <p:cNvPicPr>
            <a:picLocks noChangeAspect="1"/>
          </p:cNvPicPr>
          <p:nvPr/>
        </p:nvPicPr>
        <p:blipFill>
          <a:blip r:embed="rId2"/>
          <a:stretch>
            <a:fillRect/>
          </a:stretch>
        </p:blipFill>
        <p:spPr>
          <a:xfrm>
            <a:off x="1389834" y="1409952"/>
            <a:ext cx="9412332" cy="5311523"/>
          </a:xfrm>
          <a:prstGeom prst="rect">
            <a:avLst/>
          </a:prstGeom>
        </p:spPr>
      </p:pic>
    </p:spTree>
    <p:extLst>
      <p:ext uri="{BB962C8B-B14F-4D97-AF65-F5344CB8AC3E}">
        <p14:creationId xmlns:p14="http://schemas.microsoft.com/office/powerpoint/2010/main" val="4196388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trạng</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Tự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tác</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16</a:t>
            </a:fld>
            <a:endParaRPr lang="en-US"/>
          </a:p>
        </p:txBody>
      </p:sp>
      <p:pic>
        <p:nvPicPr>
          <p:cNvPr id="6" name="Picture 5"/>
          <p:cNvPicPr>
            <a:picLocks noChangeAspect="1"/>
          </p:cNvPicPr>
          <p:nvPr/>
        </p:nvPicPr>
        <p:blipFill>
          <a:blip r:embed="rId2"/>
          <a:stretch>
            <a:fillRect/>
          </a:stretch>
        </p:blipFill>
        <p:spPr>
          <a:xfrm>
            <a:off x="1272996" y="1433603"/>
            <a:ext cx="9646008" cy="5287872"/>
          </a:xfrm>
          <a:prstGeom prst="rect">
            <a:avLst/>
          </a:prstGeom>
        </p:spPr>
      </p:pic>
    </p:spTree>
    <p:extLst>
      <p:ext uri="{BB962C8B-B14F-4D97-AF65-F5344CB8AC3E}">
        <p14:creationId xmlns:p14="http://schemas.microsoft.com/office/powerpoint/2010/main" val="3944104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a:xfrm>
            <a:off x="838200" y="922564"/>
            <a:ext cx="11160760" cy="5254716"/>
          </a:xfrm>
        </p:spPr>
        <p:txBody>
          <a:bodyPr/>
          <a:lstStyle/>
          <a:p>
            <a:r>
              <a:rPr lang="en-US" dirty="0" smtClean="0">
                <a:latin typeface="Arial" panose="020B0604020202020204" pitchFamily="34" charset="0"/>
                <a:cs typeface="Arial" panose="020B0604020202020204" pitchFamily="34" charset="0"/>
              </a:rPr>
              <a:t>a.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mẫu</a:t>
            </a:r>
            <a:r>
              <a:rPr lang="en-US" dirty="0" smtClean="0">
                <a:latin typeface="Arial" panose="020B0604020202020204" pitchFamily="34" charset="0"/>
                <a:cs typeface="Arial" panose="020B0604020202020204" pitchFamily="34" charset="0"/>
              </a:rPr>
              <a:t> Slide </a:t>
            </a:r>
            <a:r>
              <a:rPr lang="en-US" dirty="0" err="1" smtClean="0">
                <a:latin typeface="Arial" panose="020B0604020202020204" pitchFamily="34" charset="0"/>
                <a:cs typeface="Arial" panose="020B0604020202020204" pitchFamily="34" charset="0"/>
              </a:rPr>
              <a:t>theo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định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Trường</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17</a:t>
            </a:fld>
            <a:endParaRPr lang="en-US"/>
          </a:p>
        </p:txBody>
      </p:sp>
      <p:pic>
        <p:nvPicPr>
          <p:cNvPr id="6" name="Picture 5"/>
          <p:cNvPicPr>
            <a:picLocks noChangeAspect="1"/>
          </p:cNvPicPr>
          <p:nvPr/>
        </p:nvPicPr>
        <p:blipFill>
          <a:blip r:embed="rId2"/>
          <a:stretch>
            <a:fillRect/>
          </a:stretch>
        </p:blipFill>
        <p:spPr>
          <a:xfrm>
            <a:off x="2121705" y="1448656"/>
            <a:ext cx="6260295" cy="5163438"/>
          </a:xfrm>
          <a:prstGeom prst="rect">
            <a:avLst/>
          </a:prstGeom>
        </p:spPr>
      </p:pic>
      <p:sp>
        <p:nvSpPr>
          <p:cNvPr id="7" name="Rectangle 6"/>
          <p:cNvSpPr/>
          <p:nvPr/>
        </p:nvSpPr>
        <p:spPr>
          <a:xfrm>
            <a:off x="2137025" y="5784351"/>
            <a:ext cx="3739793" cy="3929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687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b.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đúng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mẫu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chuẩn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slide </a:t>
            </a:r>
            <a:r>
              <a:rPr lang="en-US" dirty="0" err="1" smtClean="0">
                <a:latin typeface="Arial" panose="020B0604020202020204" pitchFamily="34" charset="0"/>
                <a:cs typeface="Arial" panose="020B0604020202020204" pitchFamily="34" charset="0"/>
              </a:rPr>
              <a:t>mẫu</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18</a:t>
            </a:fld>
            <a:endParaRPr lang="en-US"/>
          </a:p>
        </p:txBody>
      </p:sp>
      <p:pic>
        <p:nvPicPr>
          <p:cNvPr id="6" name="Picture 5"/>
          <p:cNvPicPr>
            <a:picLocks noChangeAspect="1"/>
          </p:cNvPicPr>
          <p:nvPr/>
        </p:nvPicPr>
        <p:blipFill rotWithShape="1">
          <a:blip r:embed="rId2"/>
          <a:srcRect b="66240"/>
          <a:stretch/>
        </p:blipFill>
        <p:spPr>
          <a:xfrm>
            <a:off x="7999906" y="1335472"/>
            <a:ext cx="4120974" cy="2365494"/>
          </a:xfrm>
          <a:prstGeom prst="rect">
            <a:avLst/>
          </a:prstGeom>
        </p:spPr>
      </p:pic>
      <p:sp>
        <p:nvSpPr>
          <p:cNvPr id="8" name="Rounded Rectangle 7"/>
          <p:cNvSpPr/>
          <p:nvPr/>
        </p:nvSpPr>
        <p:spPr>
          <a:xfrm>
            <a:off x="2049876" y="3505040"/>
            <a:ext cx="4622800" cy="11482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5750" indent="-285750">
              <a:buFontTx/>
              <a:buChar char="-"/>
            </a:pPr>
            <a:r>
              <a:rPr lang="en-US" sz="2400" dirty="0" err="1" smtClean="0">
                <a:solidFill>
                  <a:schemeClr val="tx1"/>
                </a:solidFill>
                <a:latin typeface="Arial" panose="020B0604020202020204" pitchFamily="34" charset="0"/>
                <a:cs typeface="Arial" panose="020B0604020202020204" pitchFamily="34" charset="0"/>
              </a:rPr>
              <a:t>Đảm</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bảo</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thanh</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tiêu</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đề</a:t>
            </a:r>
            <a:r>
              <a:rPr lang="en-US" sz="2400" dirty="0" smtClean="0">
                <a:solidFill>
                  <a:schemeClr val="tx1"/>
                </a:solidFill>
                <a:latin typeface="Arial" panose="020B0604020202020204" pitchFamily="34" charset="0"/>
                <a:cs typeface="Arial" panose="020B0604020202020204" pitchFamily="34" charset="0"/>
              </a:rPr>
              <a:t> </a:t>
            </a:r>
          </a:p>
          <a:p>
            <a:pPr marL="285750" indent="-285750">
              <a:buFontTx/>
              <a:buChar char="-"/>
            </a:pPr>
            <a:r>
              <a:rPr lang="en-US" sz="2400" dirty="0" err="1" smtClean="0">
                <a:solidFill>
                  <a:schemeClr val="tx1"/>
                </a:solidFill>
                <a:latin typeface="Arial" panose="020B0604020202020204" pitchFamily="34" charset="0"/>
                <a:cs typeface="Arial" panose="020B0604020202020204" pitchFamily="34" charset="0"/>
              </a:rPr>
              <a:t>Đảm</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bảo</a:t>
            </a:r>
            <a:r>
              <a:rPr lang="en-US" sz="2400" dirty="0" smtClean="0">
                <a:solidFill>
                  <a:schemeClr val="tx1"/>
                </a:solidFill>
                <a:latin typeface="Arial" panose="020B0604020202020204" pitchFamily="34" charset="0"/>
                <a:cs typeface="Arial" panose="020B0604020202020204" pitchFamily="34" charset="0"/>
              </a:rPr>
              <a:t> Layout (</a:t>
            </a:r>
            <a:r>
              <a:rPr lang="en-US" sz="2400" dirty="0" err="1" smtClean="0">
                <a:solidFill>
                  <a:schemeClr val="tx1"/>
                </a:solidFill>
                <a:latin typeface="Arial" panose="020B0604020202020204" pitchFamily="34" charset="0"/>
                <a:cs typeface="Arial" panose="020B0604020202020204" pitchFamily="34" charset="0"/>
              </a:rPr>
              <a:t>khung</a:t>
            </a:r>
            <a:r>
              <a:rPr lang="en-US" sz="2400" dirty="0" smtClean="0">
                <a:solidFill>
                  <a:schemeClr val="tx1"/>
                </a:solidFill>
                <a:latin typeface="Arial" panose="020B0604020202020204" pitchFamily="34" charset="0"/>
                <a:cs typeface="Arial" panose="020B0604020202020204" pitchFamily="34" charset="0"/>
              </a:rPr>
              <a:t>, footnote), </a:t>
            </a:r>
            <a:r>
              <a:rPr lang="en-US" sz="2400" dirty="0" err="1" smtClean="0">
                <a:solidFill>
                  <a:schemeClr val="tx1"/>
                </a:solidFill>
                <a:latin typeface="Arial" panose="020B0604020202020204" pitchFamily="34" charset="0"/>
                <a:cs typeface="Arial" panose="020B0604020202020204" pitchFamily="34" charset="0"/>
              </a:rPr>
              <a:t>số</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trang</a:t>
            </a:r>
            <a:endParaRPr lang="en-US" sz="24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1978756" y="1982788"/>
            <a:ext cx="4622800" cy="955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5750" indent="-285750">
              <a:buFontTx/>
              <a:buChar char="-"/>
            </a:pPr>
            <a:r>
              <a:rPr lang="en-US" sz="2400" dirty="0" err="1" smtClean="0">
                <a:solidFill>
                  <a:schemeClr val="tx1"/>
                </a:solidFill>
                <a:latin typeface="Arial" panose="020B0604020202020204" pitchFamily="34" charset="0"/>
                <a:cs typeface="Arial" panose="020B0604020202020204" pitchFamily="34" charset="0"/>
              </a:rPr>
              <a:t>Thông</a:t>
            </a:r>
            <a:r>
              <a:rPr lang="en-US" sz="2400" dirty="0" smtClean="0">
                <a:solidFill>
                  <a:schemeClr val="tx1"/>
                </a:solidFill>
                <a:latin typeface="Arial" panose="020B0604020202020204" pitchFamily="34" charset="0"/>
                <a:cs typeface="Arial" panose="020B0604020202020204" pitchFamily="34" charset="0"/>
              </a:rPr>
              <a:t> tin </a:t>
            </a:r>
            <a:r>
              <a:rPr lang="en-US" sz="2400" dirty="0" err="1" smtClean="0">
                <a:solidFill>
                  <a:schemeClr val="tx1"/>
                </a:solidFill>
                <a:latin typeface="Arial" panose="020B0604020202020204" pitchFamily="34" charset="0"/>
                <a:cs typeface="Arial" panose="020B0604020202020204" pitchFamily="34" charset="0"/>
              </a:rPr>
              <a:t>đề</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tài</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báo</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cáo</a:t>
            </a:r>
            <a:endParaRPr lang="en-US" sz="2400" dirty="0" smtClean="0">
              <a:solidFill>
                <a:schemeClr val="tx1"/>
              </a:solidFill>
              <a:latin typeface="Arial" panose="020B0604020202020204" pitchFamily="34" charset="0"/>
              <a:cs typeface="Arial" panose="020B0604020202020204" pitchFamily="34" charset="0"/>
            </a:endParaRPr>
          </a:p>
          <a:p>
            <a:pPr marL="285750" indent="-285750">
              <a:buFontTx/>
              <a:buChar char="-"/>
            </a:pPr>
            <a:r>
              <a:rPr lang="en-US" sz="2400" dirty="0" err="1" smtClean="0">
                <a:solidFill>
                  <a:schemeClr val="tx1"/>
                </a:solidFill>
                <a:latin typeface="Arial" panose="020B0604020202020204" pitchFamily="34" charset="0"/>
                <a:cs typeface="Arial" panose="020B0604020202020204" pitchFamily="34" charset="0"/>
              </a:rPr>
              <a:t>Tên</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tác</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giả</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người</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trình</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bày</a:t>
            </a:r>
            <a:endParaRPr lang="en-US" sz="24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7941042" y="3700542"/>
            <a:ext cx="4250958" cy="2386317"/>
          </a:xfrm>
          <a:prstGeom prst="rect">
            <a:avLst/>
          </a:prstGeom>
        </p:spPr>
      </p:pic>
      <p:cxnSp>
        <p:nvCxnSpPr>
          <p:cNvPr id="14" name="Straight Arrow Connector 13"/>
          <p:cNvCxnSpPr>
            <a:stCxn id="12" idx="3"/>
          </p:cNvCxnSpPr>
          <p:nvPr/>
        </p:nvCxnSpPr>
        <p:spPr>
          <a:xfrm flipV="1">
            <a:off x="6601556" y="2449886"/>
            <a:ext cx="1398350" cy="104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3"/>
          </p:cNvCxnSpPr>
          <p:nvPr/>
        </p:nvCxnSpPr>
        <p:spPr>
          <a:xfrm>
            <a:off x="6672676" y="4079160"/>
            <a:ext cx="1556924" cy="184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3"/>
          </p:cNvCxnSpPr>
          <p:nvPr/>
        </p:nvCxnSpPr>
        <p:spPr>
          <a:xfrm flipV="1">
            <a:off x="6672676" y="3860800"/>
            <a:ext cx="1480724" cy="2183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3"/>
          </p:cNvCxnSpPr>
          <p:nvPr/>
        </p:nvCxnSpPr>
        <p:spPr>
          <a:xfrm>
            <a:off x="6672676" y="4079160"/>
            <a:ext cx="2633884" cy="1864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p:cNvCxnSpPr>
          <p:nvPr/>
        </p:nvCxnSpPr>
        <p:spPr>
          <a:xfrm>
            <a:off x="6672676" y="4079160"/>
            <a:ext cx="5051964" cy="17896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607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c. </a:t>
            </a:r>
            <a:r>
              <a:rPr lang="en-US" dirty="0" err="1" smtClean="0">
                <a:latin typeface="Arial" panose="020B0604020202020204" pitchFamily="34" charset="0"/>
                <a:cs typeface="Arial" panose="020B0604020202020204" pitchFamily="34" charset="0"/>
              </a:rPr>
              <a:t>Đảm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bảo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định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sẵn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mẫu</a:t>
            </a:r>
            <a:r>
              <a:rPr lang="en-US" dirty="0" smtClean="0">
                <a:latin typeface="Arial" panose="020B0604020202020204" pitchFamily="34" charset="0"/>
                <a:cs typeface="Arial" panose="020B0604020202020204" pitchFamily="34" charset="0"/>
              </a:rPr>
              <a:t> Slide </a:t>
            </a:r>
            <a:r>
              <a:rPr lang="en-US" dirty="0" err="1" smtClean="0">
                <a:latin typeface="Arial" panose="020B0604020202020204" pitchFamily="34" charset="0"/>
                <a:cs typeface="Arial" panose="020B0604020202020204" pitchFamily="34" charset="0"/>
              </a:rPr>
              <a:t>đã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định</a:t>
            </a:r>
            <a:endParaRPr lang="en-US"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Menu: View/Slide Master</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19</a:t>
            </a:fld>
            <a:endParaRPr lang="en-US"/>
          </a:p>
        </p:txBody>
      </p:sp>
      <p:pic>
        <p:nvPicPr>
          <p:cNvPr id="6" name="Picture 5"/>
          <p:cNvPicPr>
            <a:picLocks noChangeAspect="1"/>
          </p:cNvPicPr>
          <p:nvPr/>
        </p:nvPicPr>
        <p:blipFill>
          <a:blip r:embed="rId2"/>
          <a:stretch>
            <a:fillRect/>
          </a:stretch>
        </p:blipFill>
        <p:spPr>
          <a:xfrm>
            <a:off x="1332800" y="1827728"/>
            <a:ext cx="8838616" cy="4919837"/>
          </a:xfrm>
          <a:prstGeom prst="rect">
            <a:avLst/>
          </a:prstGeom>
        </p:spPr>
      </p:pic>
    </p:spTree>
    <p:extLst>
      <p:ext uri="{BB962C8B-B14F-4D97-AF65-F5344CB8AC3E}">
        <p14:creationId xmlns:p14="http://schemas.microsoft.com/office/powerpoint/2010/main" val="2730716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Nội</a:t>
            </a:r>
            <a:r>
              <a:rPr lang="en-US" dirty="0" smtClean="0"/>
              <a:t> dung</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1. </a:t>
            </a:r>
            <a:r>
              <a:rPr lang="en-US" dirty="0" err="1" smtClean="0">
                <a:latin typeface="Arial" panose="020B0604020202020204" pitchFamily="34" charset="0"/>
                <a:cs typeface="Arial" panose="020B0604020202020204" pitchFamily="34" charset="0"/>
              </a:rPr>
              <a:t>Phương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thức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email @tqu.edu.vn</a:t>
            </a:r>
          </a:p>
          <a:p>
            <a:r>
              <a:rPr lang="en-US" dirty="0" smtClean="0">
                <a:latin typeface="Arial" panose="020B0604020202020204" pitchFamily="34" charset="0"/>
                <a:cs typeface="Arial" panose="020B0604020202020204" pitchFamily="34" charset="0"/>
              </a:rPr>
              <a:t>2.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dịch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vụ</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Office 365</a:t>
            </a:r>
          </a:p>
          <a:p>
            <a:r>
              <a:rPr lang="en-US" dirty="0" smtClean="0">
                <a:latin typeface="Arial" panose="020B0604020202020204" pitchFamily="34" charset="0"/>
                <a:cs typeface="Arial" panose="020B0604020202020204" pitchFamily="34" charset="0"/>
              </a:rPr>
              <a:t>3. </a:t>
            </a:r>
            <a:r>
              <a:rPr lang="en-US" dirty="0" err="1" smtClean="0">
                <a:latin typeface="Arial" panose="020B0604020202020204" pitchFamily="34" charset="0"/>
                <a:cs typeface="Arial" panose="020B0604020202020204" pitchFamily="34" charset="0"/>
              </a:rPr>
              <a:t>Quảng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thương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Trường</a:t>
            </a:r>
            <a:r>
              <a:rPr lang="en-US" dirty="0" smtClean="0">
                <a:latin typeface="Arial" panose="020B0604020202020204" pitchFamily="34" charset="0"/>
                <a:cs typeface="Arial" panose="020B0604020202020204" pitchFamily="34" charset="0"/>
              </a:rPr>
              <a:t> ĐHTT qua </a:t>
            </a:r>
            <a:r>
              <a:rPr lang="en-US" dirty="0" err="1" smtClean="0">
                <a:latin typeface="Arial" panose="020B0604020202020204" pitchFamily="34" charset="0"/>
                <a:cs typeface="Arial" panose="020B0604020202020204" pitchFamily="34" charset="0"/>
              </a:rPr>
              <a:t>bài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4. </a:t>
            </a:r>
            <a:r>
              <a:rPr lang="en-US" dirty="0" err="1" smtClean="0">
                <a:latin typeface="Arial" panose="020B0604020202020204" pitchFamily="34" charset="0"/>
                <a:cs typeface="Arial" panose="020B0604020202020204" pitchFamily="34" charset="0"/>
              </a:rPr>
              <a:t>Xử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lý</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dữ</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gian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số</a:t>
            </a:r>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a:t>
            </a:r>
            <a:r>
              <a:rPr lang="en-US" dirty="0" err="1">
                <a:latin typeface="Arial" panose="020B0604020202020204" pitchFamily="34" charset="0"/>
                <a:cs typeface="Arial" panose="020B0604020202020204" pitchFamily="34" charset="0"/>
              </a:rPr>
              <a:t>Hướng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dẫn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chèn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Word</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6</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Phương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thức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viết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bố</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báo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khoa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học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trên</a:t>
            </a:r>
            <a:r>
              <a:rPr lang="en-US" dirty="0" smtClean="0">
                <a:latin typeface="Arial" panose="020B0604020202020204" pitchFamily="34" charset="0"/>
                <a:cs typeface="Arial" panose="020B0604020202020204" pitchFamily="34" charset="0"/>
              </a:rPr>
              <a:t> TCQT </a:t>
            </a:r>
            <a:r>
              <a:rPr lang="en-US" dirty="0" err="1" smtClean="0">
                <a:latin typeface="Arial" panose="020B0604020202020204" pitchFamily="34" charset="0"/>
                <a:cs typeface="Arial" panose="020B0604020202020204" pitchFamily="34" charset="0"/>
              </a:rPr>
              <a:t>uy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tín</a:t>
            </a:r>
            <a:endParaRPr lang="en-US" dirty="0" smtClean="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2</a:t>
            </a:fld>
            <a:endParaRPr lang="en-US"/>
          </a:p>
        </p:txBody>
      </p:sp>
    </p:spTree>
    <p:extLst>
      <p:ext uri="{BB962C8B-B14F-4D97-AF65-F5344CB8AC3E}">
        <p14:creationId xmlns:p14="http://schemas.microsoft.com/office/powerpoint/2010/main" val="232441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d. </a:t>
            </a:r>
            <a:r>
              <a:rPr lang="en-US" dirty="0" err="1" smtClean="0">
                <a:latin typeface="Arial" panose="020B0604020202020204" pitchFamily="34" charset="0"/>
                <a:cs typeface="Arial" panose="020B0604020202020204" pitchFamily="34" charset="0"/>
              </a:rPr>
              <a:t>Áp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nguyên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tắc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thiết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kế</a:t>
            </a:r>
            <a:r>
              <a:rPr lang="en-US" dirty="0" smtClean="0">
                <a:latin typeface="Arial" panose="020B0604020202020204" pitchFamily="34" charset="0"/>
                <a:cs typeface="Arial" panose="020B0604020202020204" pitchFamily="34" charset="0"/>
              </a:rPr>
              <a:t> slide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IELTS</a:t>
            </a:r>
          </a:p>
          <a:p>
            <a:pPr lvl="1"/>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nhiều</a:t>
            </a:r>
            <a:r>
              <a:rPr lang="en-US" dirty="0" smtClean="0">
                <a:latin typeface="Arial" panose="020B0604020202020204" pitchFamily="34" charset="0"/>
                <a:cs typeface="Arial" panose="020B0604020202020204" pitchFamily="34" charset="0"/>
              </a:rPr>
              <a:t> font </a:t>
            </a:r>
            <a:r>
              <a:rPr lang="en-US" dirty="0" err="1" smtClean="0">
                <a:latin typeface="Arial" panose="020B0604020202020204" pitchFamily="34" charset="0"/>
                <a:cs typeface="Arial" panose="020B0604020202020204" pitchFamily="34" charset="0"/>
              </a:rPr>
              <a:t>chữ</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chỉ</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1 font)</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20</a:t>
            </a:fld>
            <a:endParaRPr lang="en-US"/>
          </a:p>
        </p:txBody>
      </p:sp>
      <p:pic>
        <p:nvPicPr>
          <p:cNvPr id="7" name="Picture 6"/>
          <p:cNvPicPr>
            <a:picLocks noChangeAspect="1"/>
          </p:cNvPicPr>
          <p:nvPr/>
        </p:nvPicPr>
        <p:blipFill>
          <a:blip r:embed="rId2"/>
          <a:stretch>
            <a:fillRect/>
          </a:stretch>
        </p:blipFill>
        <p:spPr>
          <a:xfrm>
            <a:off x="1767155" y="2072597"/>
            <a:ext cx="9017466" cy="4461767"/>
          </a:xfrm>
          <a:prstGeom prst="rect">
            <a:avLst/>
          </a:prstGeom>
        </p:spPr>
      </p:pic>
    </p:spTree>
    <p:extLst>
      <p:ext uri="{BB962C8B-B14F-4D97-AF65-F5344CB8AC3E}">
        <p14:creationId xmlns:p14="http://schemas.microsoft.com/office/powerpoint/2010/main" val="3921907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d. </a:t>
            </a:r>
            <a:r>
              <a:rPr lang="en-US" dirty="0" err="1">
                <a:latin typeface="Arial" panose="020B0604020202020204" pitchFamily="34" charset="0"/>
                <a:cs typeface="Arial" panose="020B0604020202020204" pitchFamily="34" charset="0"/>
              </a:rPr>
              <a:t>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a:t>
            </a:r>
            <a:r>
              <a:rPr lang="en-US" dirty="0">
                <a:latin typeface="Arial" panose="020B0604020202020204" pitchFamily="34" charset="0"/>
                <a:cs typeface="Arial" panose="020B0604020202020204" pitchFamily="34" charset="0"/>
              </a:rPr>
              <a:t> slide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IELTS</a:t>
            </a:r>
          </a:p>
          <a:p>
            <a:pPr lvl="1"/>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màu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sắc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tương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phản</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21</a:t>
            </a:fld>
            <a:endParaRPr lang="en-US"/>
          </a:p>
        </p:txBody>
      </p:sp>
      <p:pic>
        <p:nvPicPr>
          <p:cNvPr id="6" name="Picture 5"/>
          <p:cNvPicPr>
            <a:picLocks noChangeAspect="1"/>
          </p:cNvPicPr>
          <p:nvPr/>
        </p:nvPicPr>
        <p:blipFill>
          <a:blip r:embed="rId2"/>
          <a:stretch>
            <a:fillRect/>
          </a:stretch>
        </p:blipFill>
        <p:spPr>
          <a:xfrm>
            <a:off x="727324" y="1884613"/>
            <a:ext cx="11432784" cy="3910012"/>
          </a:xfrm>
          <a:prstGeom prst="rect">
            <a:avLst/>
          </a:prstGeom>
        </p:spPr>
      </p:pic>
    </p:spTree>
    <p:extLst>
      <p:ext uri="{BB962C8B-B14F-4D97-AF65-F5344CB8AC3E}">
        <p14:creationId xmlns:p14="http://schemas.microsoft.com/office/powerpoint/2010/main" val="4196251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d. </a:t>
            </a:r>
            <a:r>
              <a:rPr lang="en-US" dirty="0" err="1">
                <a:latin typeface="Arial" panose="020B0604020202020204" pitchFamily="34" charset="0"/>
                <a:cs typeface="Arial" panose="020B0604020202020204" pitchFamily="34" charset="0"/>
              </a:rPr>
              <a:t>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a:t>
            </a:r>
            <a:r>
              <a:rPr lang="en-US" dirty="0">
                <a:latin typeface="Arial" panose="020B0604020202020204" pitchFamily="34" charset="0"/>
                <a:cs typeface="Arial" panose="020B0604020202020204" pitchFamily="34" charset="0"/>
              </a:rPr>
              <a:t> slide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IELTS</a:t>
            </a:r>
          </a:p>
          <a:p>
            <a:pPr lvl="1"/>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màu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tương</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phản</a:t>
            </a:r>
            <a:endParaRPr lang="en-US" dirty="0" smtClean="0">
              <a:latin typeface="Arial" panose="020B0604020202020204" pitchFamily="34" charset="0"/>
              <a:cs typeface="Arial" panose="020B0604020202020204" pitchFamily="34" charset="0"/>
            </a:endParaRPr>
          </a:p>
          <a:p>
            <a:pPr lvl="2"/>
            <a:r>
              <a:rPr lang="vi-VN" dirty="0" smtClean="0"/>
              <a:t>Chọn </a:t>
            </a:r>
            <a:r>
              <a:rPr lang="vi-VN" dirty="0"/>
              <a:t>những hình ảnh minh họa </a:t>
            </a:r>
            <a:r>
              <a:rPr lang="vi-VN" b="1" dirty="0"/>
              <a:t>liên quan đến nội dung. </a:t>
            </a:r>
            <a:endParaRPr lang="en-US" b="1" dirty="0" smtClean="0"/>
          </a:p>
          <a:p>
            <a:pPr lvl="2"/>
            <a:r>
              <a:rPr lang="vi-VN" dirty="0" smtClean="0"/>
              <a:t>Sắp </a:t>
            </a:r>
            <a:r>
              <a:rPr lang="vi-VN" dirty="0"/>
              <a:t>xếp bố cục một cách hợp lý, chú ý đến kích cỡ </a:t>
            </a:r>
            <a:r>
              <a:rPr lang="vi-VN" dirty="0" smtClean="0"/>
              <a:t>ảnh.</a:t>
            </a:r>
            <a:endParaRPr lang="en-US" dirty="0" smtClean="0"/>
          </a:p>
          <a:p>
            <a:pPr lvl="2"/>
            <a:r>
              <a:rPr lang="vi-VN" dirty="0" smtClean="0"/>
              <a:t>Sử </a:t>
            </a:r>
            <a:r>
              <a:rPr lang="vi-VN" dirty="0"/>
              <a:t>dụng hình ảnh có chất lượng cao nhất có </a:t>
            </a:r>
            <a:r>
              <a:rPr lang="vi-VN" dirty="0" smtClean="0"/>
              <a:t>thể.</a:t>
            </a:r>
            <a:endParaRPr lang="en-US" dirty="0" smtClean="0"/>
          </a:p>
          <a:p>
            <a:pPr lvl="2"/>
            <a:r>
              <a:rPr lang="vi-VN" dirty="0" smtClean="0"/>
              <a:t>Sử </a:t>
            </a:r>
            <a:r>
              <a:rPr lang="vi-VN" dirty="0"/>
              <a:t>dụng biểu đồ và đồ thị để trực quan hóa các khái niệm, data.</a:t>
            </a:r>
          </a:p>
          <a:p>
            <a:pPr lvl="2"/>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22</a:t>
            </a:fld>
            <a:endParaRPr lang="en-US"/>
          </a:p>
        </p:txBody>
      </p:sp>
      <p:pic>
        <p:nvPicPr>
          <p:cNvPr id="6" name="Picture 5"/>
          <p:cNvPicPr>
            <a:picLocks noChangeAspect="1"/>
          </p:cNvPicPr>
          <p:nvPr/>
        </p:nvPicPr>
        <p:blipFill rotWithShape="1">
          <a:blip r:embed="rId2"/>
          <a:srcRect l="10416" t="4516" r="4507" b="5916"/>
          <a:stretch/>
        </p:blipFill>
        <p:spPr>
          <a:xfrm>
            <a:off x="5044610" y="3152086"/>
            <a:ext cx="6027506" cy="3569389"/>
          </a:xfrm>
          <a:prstGeom prst="rect">
            <a:avLst/>
          </a:prstGeom>
        </p:spPr>
      </p:pic>
    </p:spTree>
    <p:extLst>
      <p:ext uri="{BB962C8B-B14F-4D97-AF65-F5344CB8AC3E}">
        <p14:creationId xmlns:p14="http://schemas.microsoft.com/office/powerpoint/2010/main" val="3572705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d. </a:t>
            </a:r>
            <a:r>
              <a:rPr lang="en-US" dirty="0" err="1">
                <a:latin typeface="Arial" panose="020B0604020202020204" pitchFamily="34" charset="0"/>
                <a:cs typeface="Arial" panose="020B0604020202020204" pitchFamily="34" charset="0"/>
              </a:rPr>
              <a:t>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a:t>
            </a:r>
            <a:r>
              <a:rPr lang="en-US" dirty="0">
                <a:latin typeface="Arial" panose="020B0604020202020204" pitchFamily="34" charset="0"/>
                <a:cs typeface="Arial" panose="020B0604020202020204" pitchFamily="34" charset="0"/>
              </a:rPr>
              <a:t> slide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IELTS</a:t>
            </a:r>
          </a:p>
          <a:p>
            <a:pPr lvl="1"/>
            <a:r>
              <a:rPr lang="en-US" dirty="0" err="1" smtClean="0">
                <a:latin typeface="Arial" panose="020B0604020202020204" pitchFamily="34" charset="0"/>
                <a:cs typeface="Arial" panose="020B0604020202020204" pitchFamily="34" charset="0"/>
              </a:rPr>
              <a:t>Cố</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gắng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đảm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bảo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nguyên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tắc</a:t>
            </a:r>
            <a:r>
              <a:rPr lang="en-US" dirty="0" smtClean="0">
                <a:latin typeface="Arial" panose="020B0604020202020204" pitchFamily="34" charset="0"/>
                <a:cs typeface="Arial" panose="020B0604020202020204" pitchFamily="34" charset="0"/>
              </a:rPr>
              <a:t> 6x6</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23</a:t>
            </a:fld>
            <a:endParaRPr lang="en-US"/>
          </a:p>
        </p:txBody>
      </p:sp>
      <p:pic>
        <p:nvPicPr>
          <p:cNvPr id="6" name="Picture 5"/>
          <p:cNvPicPr>
            <a:picLocks noChangeAspect="1"/>
          </p:cNvPicPr>
          <p:nvPr/>
        </p:nvPicPr>
        <p:blipFill rotWithShape="1">
          <a:blip r:embed="rId2"/>
          <a:srcRect l="4517" t="4308" r="4876"/>
          <a:stretch/>
        </p:blipFill>
        <p:spPr>
          <a:xfrm>
            <a:off x="2044557" y="1850846"/>
            <a:ext cx="8198777" cy="4870629"/>
          </a:xfrm>
          <a:prstGeom prst="rect">
            <a:avLst/>
          </a:prstGeom>
        </p:spPr>
      </p:pic>
    </p:spTree>
    <p:extLst>
      <p:ext uri="{BB962C8B-B14F-4D97-AF65-F5344CB8AC3E}">
        <p14:creationId xmlns:p14="http://schemas.microsoft.com/office/powerpoint/2010/main" val="3230683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e. </a:t>
            </a:r>
            <a:r>
              <a:rPr lang="en-US" dirty="0" err="1" smtClean="0">
                <a:latin typeface="Arial" panose="020B0604020202020204" pitchFamily="34" charset="0"/>
                <a:cs typeface="Arial" panose="020B0604020202020204" pitchFamily="34" charset="0"/>
              </a:rPr>
              <a:t>Khai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tối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cụ</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Powerpoint</a:t>
            </a:r>
            <a:endParaRPr lang="en-US" dirty="0" smtClean="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24</a:t>
            </a:fld>
            <a:endParaRPr lang="en-US"/>
          </a:p>
        </p:txBody>
      </p:sp>
      <p:pic>
        <p:nvPicPr>
          <p:cNvPr id="6" name="Picture 5"/>
          <p:cNvPicPr>
            <a:picLocks noChangeAspect="1"/>
          </p:cNvPicPr>
          <p:nvPr/>
        </p:nvPicPr>
        <p:blipFill rotWithShape="1">
          <a:blip r:embed="rId2"/>
          <a:srcRect t="1712" b="9317"/>
          <a:stretch/>
        </p:blipFill>
        <p:spPr>
          <a:xfrm>
            <a:off x="675640" y="1863683"/>
            <a:ext cx="6019800" cy="2850557"/>
          </a:xfrm>
          <a:prstGeom prst="rect">
            <a:avLst/>
          </a:prstGeom>
        </p:spPr>
      </p:pic>
      <p:pic>
        <p:nvPicPr>
          <p:cNvPr id="7" name="Picture 6"/>
          <p:cNvPicPr>
            <a:picLocks noChangeAspect="1"/>
          </p:cNvPicPr>
          <p:nvPr/>
        </p:nvPicPr>
        <p:blipFill>
          <a:blip r:embed="rId3"/>
          <a:stretch>
            <a:fillRect/>
          </a:stretch>
        </p:blipFill>
        <p:spPr>
          <a:xfrm>
            <a:off x="6695440" y="1863683"/>
            <a:ext cx="5496560" cy="2886478"/>
          </a:xfrm>
          <a:prstGeom prst="rect">
            <a:avLst/>
          </a:prstGeom>
        </p:spPr>
      </p:pic>
      <p:sp>
        <p:nvSpPr>
          <p:cNvPr id="8" name="TextBox 7"/>
          <p:cNvSpPr txBox="1"/>
          <p:nvPr/>
        </p:nvSpPr>
        <p:spPr>
          <a:xfrm>
            <a:off x="2463800" y="1494351"/>
            <a:ext cx="2189480" cy="369332"/>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Sơ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đồ</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tổ</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chức</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9128760" y="1494351"/>
            <a:ext cx="1173480" cy="369332"/>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Hiệu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ứng</a:t>
            </a: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rot="5400000">
            <a:off x="4750857" y="3610179"/>
            <a:ext cx="2067248" cy="4941037"/>
          </a:xfrm>
          <a:prstGeom prst="rect">
            <a:avLst/>
          </a:prstGeom>
        </p:spPr>
      </p:pic>
      <p:sp>
        <p:nvSpPr>
          <p:cNvPr id="11" name="TextBox 10"/>
          <p:cNvSpPr txBox="1"/>
          <p:nvPr/>
        </p:nvSpPr>
        <p:spPr>
          <a:xfrm>
            <a:off x="5001260" y="4725997"/>
            <a:ext cx="2189480" cy="369332"/>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Hình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dạng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267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Quảng</a:t>
            </a:r>
            <a:r>
              <a:rPr lang="en-US" dirty="0"/>
              <a:t> </a:t>
            </a:r>
            <a:r>
              <a:rPr lang="en-US" dirty="0" err="1"/>
              <a:t>bá</a:t>
            </a:r>
            <a:r>
              <a:rPr lang="en-US" dirty="0"/>
              <a:t> </a:t>
            </a:r>
            <a:r>
              <a:rPr lang="en-US" dirty="0" err="1"/>
              <a:t>thương</a:t>
            </a:r>
            <a:r>
              <a:rPr lang="en-US" dirty="0"/>
              <a:t> </a:t>
            </a:r>
            <a:r>
              <a:rPr lang="en-US" dirty="0" err="1"/>
              <a:t>hiệu</a:t>
            </a:r>
            <a:r>
              <a:rPr lang="en-US" dirty="0"/>
              <a:t> </a:t>
            </a:r>
            <a:r>
              <a:rPr lang="en-US" dirty="0" err="1"/>
              <a:t>Trường</a:t>
            </a:r>
            <a:r>
              <a:rPr lang="en-US" dirty="0"/>
              <a:t> ĐHTT qua </a:t>
            </a:r>
            <a:r>
              <a:rPr lang="en-US" dirty="0" err="1"/>
              <a:t>bài</a:t>
            </a:r>
            <a:r>
              <a:rPr lang="en-US" dirty="0"/>
              <a:t> </a:t>
            </a:r>
            <a:r>
              <a:rPr lang="en-US" dirty="0" err="1"/>
              <a:t>trình</a:t>
            </a:r>
            <a:r>
              <a:rPr lang="en-US" dirty="0"/>
              <a:t> </a:t>
            </a:r>
            <a:r>
              <a:rPr lang="en-US" dirty="0" err="1"/>
              <a:t>bày</a:t>
            </a:r>
            <a:endParaRPr lang="en-US" dirty="0"/>
          </a:p>
        </p:txBody>
      </p:sp>
      <p:sp>
        <p:nvSpPr>
          <p:cNvPr id="3" name="Content Placeholder 2"/>
          <p:cNvSpPr>
            <a:spLocks noGrp="1"/>
          </p:cNvSpPr>
          <p:nvPr>
            <p:ph idx="1"/>
          </p:nvPr>
        </p:nvSpPr>
        <p:spPr>
          <a:xfrm>
            <a:off x="838200" y="922564"/>
            <a:ext cx="11181080" cy="5254399"/>
          </a:xfrm>
        </p:spPr>
        <p:txBody>
          <a:bodyPr/>
          <a:lstStyle/>
          <a:p>
            <a:r>
              <a:rPr lang="en-US" dirty="0" err="1" smtClean="0">
                <a:latin typeface="Arial" panose="020B0604020202020204" pitchFamily="34" charset="0"/>
                <a:cs typeface="Arial" panose="020B0604020202020204" pitchFamily="34" charset="0"/>
              </a:rPr>
              <a:t>Đầu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tư</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thích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r>
              <a:rPr lang="en-US" dirty="0" smtClean="0">
                <a:latin typeface="Arial" panose="020B0604020202020204" pitchFamily="34" charset="0"/>
                <a:cs typeface="Arial" panose="020B0604020202020204" pitchFamily="34" charset="0"/>
              </a:rPr>
              <a:t>;</a:t>
            </a:r>
          </a:p>
          <a:p>
            <a:r>
              <a:rPr lang="en-US" dirty="0" err="1" smtClean="0">
                <a:latin typeface="Arial" panose="020B0604020202020204" pitchFamily="34" charset="0"/>
                <a:cs typeface="Arial" panose="020B0604020202020204" pitchFamily="34" charset="0"/>
              </a:rPr>
              <a:t>Học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thuộc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lòng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r>
              <a:rPr lang="en-US" dirty="0" smtClean="0">
                <a:latin typeface="Arial" panose="020B0604020202020204" pitchFamily="34" charset="0"/>
                <a:cs typeface="Arial" panose="020B0604020202020204" pitchFamily="34" charset="0"/>
              </a:rPr>
              <a:t>;</a:t>
            </a:r>
          </a:p>
          <a:p>
            <a:r>
              <a:rPr lang="en-US" dirty="0" err="1" smtClean="0">
                <a:latin typeface="Arial" panose="020B0604020202020204" pitchFamily="34" charset="0"/>
                <a:cs typeface="Arial" panose="020B0604020202020204" pitchFamily="34" charset="0"/>
              </a:rPr>
              <a:t>Cố</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gắng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nhiều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nội</a:t>
            </a:r>
            <a:r>
              <a:rPr lang="en-US" dirty="0" smtClean="0">
                <a:latin typeface="Arial" panose="020B0604020202020204" pitchFamily="34" charset="0"/>
                <a:cs typeface="Arial" panose="020B0604020202020204" pitchFamily="34" charset="0"/>
              </a:rPr>
              <a:t> dung 1 slide,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nhảy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nhiều</a:t>
            </a:r>
            <a:r>
              <a:rPr lang="en-US" dirty="0" smtClean="0">
                <a:latin typeface="Arial" panose="020B0604020202020204" pitchFamily="34" charset="0"/>
                <a:cs typeface="Arial" panose="020B0604020202020204" pitchFamily="34" charset="0"/>
              </a:rPr>
              <a:t> slide</a:t>
            </a:r>
          </a:p>
          <a:p>
            <a:pPr lvl="1"/>
            <a:r>
              <a:rPr lang="en-US" dirty="0" err="1" smtClean="0">
                <a:latin typeface="Arial" panose="020B0604020202020204" pitchFamily="34" charset="0"/>
                <a:cs typeface="Arial" panose="020B0604020202020204" pitchFamily="34" charset="0"/>
              </a:rPr>
              <a:t>Giảm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tính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quát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vấn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đề</a:t>
            </a:r>
            <a:r>
              <a:rPr lang="en-US" dirty="0" smtClean="0">
                <a:latin typeface="Arial" panose="020B0604020202020204" pitchFamily="34" charset="0"/>
                <a:cs typeface="Arial" panose="020B0604020202020204" pitchFamily="34" charset="0"/>
              </a:rPr>
              <a:t>;</a:t>
            </a:r>
          </a:p>
          <a:p>
            <a:pPr lvl="1"/>
            <a:r>
              <a:rPr lang="en-US" dirty="0" err="1" smtClean="0">
                <a:latin typeface="Arial" panose="020B0604020202020204" pitchFamily="34" charset="0"/>
                <a:cs typeface="Arial" panose="020B0604020202020204" pitchFamily="34" charset="0"/>
              </a:rPr>
              <a:t>Giảm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sự</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liền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mạch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nội</a:t>
            </a:r>
            <a:r>
              <a:rPr lang="en-US" dirty="0" smtClean="0">
                <a:latin typeface="Arial" panose="020B0604020202020204" pitchFamily="34" charset="0"/>
                <a:cs typeface="Arial" panose="020B0604020202020204" pitchFamily="34" charset="0"/>
              </a:rPr>
              <a:t> dung;</a:t>
            </a:r>
          </a:p>
          <a:p>
            <a:r>
              <a:rPr lang="en-US" dirty="0" err="1" smtClean="0">
                <a:latin typeface="Arial" panose="020B0604020202020204" pitchFamily="34" charset="0"/>
                <a:cs typeface="Arial" panose="020B0604020202020204" pitchFamily="34" charset="0"/>
              </a:rPr>
              <a:t>Chèn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tham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khảo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như</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báo</a:t>
            </a:r>
            <a:r>
              <a:rPr lang="en-US" dirty="0" smtClean="0">
                <a:latin typeface="Arial" panose="020B0604020202020204" pitchFamily="34" charset="0"/>
                <a:cs typeface="Arial" panose="020B0604020202020204" pitchFamily="34" charset="0"/>
              </a:rPr>
              <a:t>;</a:t>
            </a:r>
          </a:p>
          <a:p>
            <a:r>
              <a:rPr lang="en-US" dirty="0" err="1" smtClean="0">
                <a:latin typeface="Arial" panose="020B0604020202020204" pitchFamily="34" charset="0"/>
                <a:cs typeface="Arial" panose="020B0604020202020204" pitchFamily="34" charset="0"/>
              </a:rPr>
              <a:t>Cố</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gắng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đảm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bảo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nguyên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tắc</a:t>
            </a:r>
            <a:r>
              <a:rPr lang="en-US" dirty="0" smtClean="0">
                <a:latin typeface="Arial" panose="020B0604020202020204" pitchFamily="34" charset="0"/>
                <a:cs typeface="Arial" panose="020B0604020202020204" pitchFamily="34" charset="0"/>
              </a:rPr>
              <a:t> 1 slide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r>
              <a:rPr lang="en-US" dirty="0" smtClean="0">
                <a:latin typeface="Arial" panose="020B0604020202020204" pitchFamily="34" charset="0"/>
                <a:cs typeface="Arial" panose="020B0604020202020204" pitchFamily="34" charset="0"/>
              </a:rPr>
              <a:t> 1 </a:t>
            </a:r>
            <a:r>
              <a:rPr lang="en-US" dirty="0" err="1" smtClean="0">
                <a:latin typeface="Arial" panose="020B0604020202020204" pitchFamily="34" charset="0"/>
                <a:cs typeface="Arial" panose="020B0604020202020204" pitchFamily="34" charset="0"/>
              </a:rPr>
              <a:t>phút</a:t>
            </a:r>
            <a:r>
              <a:rPr lang="en-US" dirty="0" smtClean="0">
                <a:latin typeface="Arial" panose="020B0604020202020204" pitchFamily="34" charset="0"/>
                <a:cs typeface="Arial" panose="020B0604020202020204" pitchFamily="34" charset="0"/>
              </a:rPr>
              <a:t>.</a:t>
            </a:r>
          </a:p>
          <a:p>
            <a:r>
              <a:rPr lang="en-US" dirty="0" err="1" smtClean="0">
                <a:latin typeface="Arial" panose="020B0604020202020204" pitchFamily="34" charset="0"/>
                <a:cs typeface="Arial" panose="020B0604020202020204" pitchFamily="34" charset="0"/>
              </a:rPr>
              <a:t>Hạn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chế</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chụp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màn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hình</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25</a:t>
            </a:fld>
            <a:endParaRPr lang="en-US"/>
          </a:p>
        </p:txBody>
      </p:sp>
    </p:spTree>
    <p:extLst>
      <p:ext uri="{BB962C8B-B14F-4D97-AF65-F5344CB8AC3E}">
        <p14:creationId xmlns:p14="http://schemas.microsoft.com/office/powerpoint/2010/main" val="307102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26</a:t>
            </a:fld>
            <a:endParaRPr lang="en-US"/>
          </a:p>
        </p:txBody>
      </p:sp>
      <p:pic>
        <p:nvPicPr>
          <p:cNvPr id="6" name="Picture 5"/>
          <p:cNvPicPr>
            <a:picLocks noChangeAspect="1"/>
          </p:cNvPicPr>
          <p:nvPr/>
        </p:nvPicPr>
        <p:blipFill>
          <a:blip r:embed="rId2"/>
          <a:stretch>
            <a:fillRect/>
          </a:stretch>
        </p:blipFill>
        <p:spPr>
          <a:xfrm>
            <a:off x="127000" y="87538"/>
            <a:ext cx="11907382" cy="6683753"/>
          </a:xfrm>
          <a:prstGeom prst="rect">
            <a:avLst/>
          </a:prstGeom>
        </p:spPr>
      </p:pic>
    </p:spTree>
    <p:extLst>
      <p:ext uri="{BB962C8B-B14F-4D97-AF65-F5344CB8AC3E}">
        <p14:creationId xmlns:p14="http://schemas.microsoft.com/office/powerpoint/2010/main" val="1354814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 </a:t>
            </a:r>
            <a:r>
              <a:rPr lang="en-US" dirty="0" err="1" smtClean="0"/>
              <a:t>Nghiên</a:t>
            </a:r>
            <a:r>
              <a:rPr lang="en-US" dirty="0" smtClean="0"/>
              <a:t> </a:t>
            </a:r>
            <a:r>
              <a:rPr lang="en-US" dirty="0" err="1" smtClean="0"/>
              <a:t>cứu</a:t>
            </a:r>
            <a:r>
              <a:rPr lang="en-US" dirty="0" smtClean="0"/>
              <a:t> </a:t>
            </a:r>
            <a:r>
              <a:rPr lang="en-US" dirty="0" err="1" smtClean="0"/>
              <a:t>liên</a:t>
            </a:r>
            <a:r>
              <a:rPr lang="en-US" dirty="0" smtClean="0"/>
              <a:t> </a:t>
            </a:r>
            <a:r>
              <a:rPr lang="en-US" dirty="0" err="1" smtClean="0"/>
              <a:t>quan</a:t>
            </a:r>
            <a:endParaRPr lang="en-US" dirty="0"/>
          </a:p>
        </p:txBody>
      </p:sp>
      <p:sp>
        <p:nvSpPr>
          <p:cNvPr id="3" name="Content Placeholder 2"/>
          <p:cNvSpPr>
            <a:spLocks noGrp="1"/>
          </p:cNvSpPr>
          <p:nvPr>
            <p:ph idx="1"/>
          </p:nvPr>
        </p:nvSpPr>
        <p:spPr>
          <a:xfrm>
            <a:off x="972601" y="1608989"/>
            <a:ext cx="10515600" cy="5254399"/>
          </a:xfrm>
        </p:spPr>
        <p:txBody>
          <a:bodyPr>
            <a:normAutofit/>
          </a:bodyPr>
          <a:lstStyle/>
          <a:p>
            <a:pPr algn="just">
              <a:buFont typeface="Wingdings" panose="05000000000000000000" pitchFamily="2" charset="2"/>
              <a:buChar char="Ø"/>
            </a:pPr>
            <a:r>
              <a:rPr lang="en-US" sz="2400" dirty="0" err="1" smtClean="0">
                <a:latin typeface="Arial" panose="020B0604020202020204" pitchFamily="34" charset="0"/>
                <a:cs typeface="Arial" panose="020B0604020202020204" pitchFamily="34" charset="0"/>
              </a:rPr>
              <a:t>Hệ</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khiếm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kiếm</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0" indent="0" algn="just">
              <a:buNone/>
            </a:pPr>
            <a:r>
              <a:rPr lang="en-US" sz="2400" dirty="0" err="1" smtClean="0">
                <a:latin typeface="Arial" panose="020B0604020202020204" pitchFamily="34" charset="0"/>
                <a:cs typeface="Arial" panose="020B0604020202020204" pitchFamily="34" charset="0"/>
              </a:rPr>
              <a:t>và</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nắm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môi</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nhà</a:t>
            </a:r>
            <a:r>
              <a:rPr lang="en-US" sz="2400" dirty="0" smtClean="0">
                <a:latin typeface="Arial" panose="020B0604020202020204" pitchFamily="34" charset="0"/>
                <a:cs typeface="Arial" panose="020B0604020202020204" pitchFamily="34" charset="0"/>
              </a:rPr>
              <a:t> [1].</a:t>
            </a:r>
          </a:p>
        </p:txBody>
      </p:sp>
      <p:sp>
        <p:nvSpPr>
          <p:cNvPr id="5" name="Slide Number Placeholder 4"/>
          <p:cNvSpPr>
            <a:spLocks noGrp="1"/>
          </p:cNvSpPr>
          <p:nvPr>
            <p:ph type="sldNum" sz="quarter" idx="12"/>
          </p:nvPr>
        </p:nvSpPr>
        <p:spPr/>
        <p:txBody>
          <a:bodyPr vert="horz" lIns="91440" tIns="45720" rIns="91440" bIns="45720" rtlCol="0" anchor="ctr"/>
          <a:lstStyle/>
          <a:p>
            <a:fld id="{FCFA1AA6-73E6-445E-8E06-05394B62234F}" type="slidenum">
              <a:rPr lang="en-US" sz="1200">
                <a:solidFill>
                  <a:schemeClr val="tx1"/>
                </a:solidFill>
                <a:latin typeface="Arial Rounded MT Bold" panose="020F0704030504030204" pitchFamily="34" charset="0"/>
                <a:cs typeface="Times New Roman" panose="02020603050405020304" pitchFamily="18" charset="0"/>
              </a:rPr>
              <a:pPr/>
              <a:t>27</a:t>
            </a:fld>
            <a:endParaRPr lang="en-US" sz="1200">
              <a:solidFill>
                <a:schemeClr val="tx1"/>
              </a:solidFill>
              <a:latin typeface="Arial Rounded MT Bold" panose="020F0704030504030204" pitchFamily="34" charset="0"/>
              <a:cs typeface="Times New Roman" panose="02020603050405020304" pitchFamily="18" charset="0"/>
            </a:endParaRPr>
          </a:p>
        </p:txBody>
      </p:sp>
      <p:pic>
        <p:nvPicPr>
          <p:cNvPr id="2050" name="Picture 2" descr="image-arti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3680" y="1375842"/>
            <a:ext cx="3044897" cy="17453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66478" y="6356350"/>
            <a:ext cx="11383596" cy="523220"/>
          </a:xfrm>
          <a:prstGeom prst="rect">
            <a:avLst/>
          </a:prstGeom>
        </p:spPr>
        <p:txBody>
          <a:bodyPr wrap="square">
            <a:spAutoFit/>
          </a:bodyPr>
          <a:lstStyle/>
          <a:p>
            <a:r>
              <a:rPr lang="en-US" sz="1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[1]. V</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.-H. Le, “</a:t>
            </a:r>
            <a:r>
              <a:rPr lang="en-US" sz="1400" i="1" dirty="0">
                <a:solidFill>
                  <a:srgbClr val="000000"/>
                </a:solidFill>
                <a:latin typeface="Arial" panose="020B0604020202020204" pitchFamily="34" charset="0"/>
                <a:ea typeface="Times New Roman" panose="02020603050405020304" pitchFamily="18" charset="0"/>
                <a:cs typeface="Arial" panose="020B0604020202020204" pitchFamily="34" charset="0"/>
              </a:rPr>
              <a:t>3-d object detection and recognition: assisting visually impaired people in daily activities</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https://ctt.hust.edu.vn/DisplayWeb/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DisplayBaiViet?baiviet</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=33226, 2018, [Accessed 20 August 2023].</a:t>
            </a:r>
            <a:endParaRPr lang="en-US" sz="1400" dirty="0">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666478" y="905338"/>
            <a:ext cx="10377388" cy="640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b="1" dirty="0" smtClean="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N</a:t>
            </a:r>
            <a:r>
              <a:rPr lang="en-US" sz="2700" b="1" dirty="0" err="1" smtClean="0">
                <a:latin typeface="Arial" panose="020B0604020202020204" pitchFamily="34" charset="0"/>
                <a:cs typeface="Arial" panose="020B0604020202020204" pitchFamily="34" charset="0"/>
              </a:rPr>
              <a:t>ghiên</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cứu</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và</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sản</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phẩm</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về</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hỗ</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trợ</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cho</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người</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khiếm</a:t>
            </a:r>
            <a:r>
              <a:rPr lang="en-US" sz="2700" b="1" dirty="0" smtClean="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thị</a:t>
            </a:r>
            <a:endParaRPr lang="en-US" sz="2700" b="1" dirty="0" smtClean="0">
              <a:latin typeface="Arial" panose="020B0604020202020204" pitchFamily="34" charset="0"/>
              <a:cs typeface="Arial" panose="020B0604020202020204" pitchFamily="34" charset="0"/>
            </a:endParaRPr>
          </a:p>
          <a:p>
            <a:pPr lvl="1">
              <a:buFont typeface="Wingdings" panose="05000000000000000000" pitchFamily="2" charset="2"/>
              <a:buChar char="q"/>
            </a:pPr>
            <a:endParaRPr lang="en-US"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srcRect l="2639"/>
          <a:stretch/>
        </p:blipFill>
        <p:spPr>
          <a:xfrm>
            <a:off x="1103358" y="2729832"/>
            <a:ext cx="9690903" cy="3626518"/>
          </a:xfrm>
          <a:prstGeom prst="rect">
            <a:avLst/>
          </a:prstGeom>
        </p:spPr>
      </p:pic>
    </p:spTree>
    <p:extLst>
      <p:ext uri="{BB962C8B-B14F-4D97-AF65-F5344CB8AC3E}">
        <p14:creationId xmlns:p14="http://schemas.microsoft.com/office/powerpoint/2010/main" val="1977508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3169-67CB-1370-EC82-3924A13F23D5}"/>
              </a:ext>
            </a:extLst>
          </p:cNvPr>
          <p:cNvSpPr>
            <a:spLocks noGrp="1"/>
          </p:cNvSpPr>
          <p:nvPr>
            <p:ph type="title"/>
          </p:nvPr>
        </p:nvSpPr>
        <p:spPr/>
        <p:txBody>
          <a:bodyPr/>
          <a:lstStyle/>
          <a:p>
            <a:r>
              <a:rPr lang="en-US" sz="3200" b="1" dirty="0">
                <a:solidFill>
                  <a:schemeClr val="accent2">
                    <a:lumMod val="75000"/>
                  </a:schemeClr>
                </a:solidFill>
              </a:rPr>
              <a:t>2. Research activities</a:t>
            </a:r>
            <a:endParaRPr lang="en-US" dirty="0"/>
          </a:p>
        </p:txBody>
      </p:sp>
      <p:sp>
        <p:nvSpPr>
          <p:cNvPr id="3" name="Content Placeholder 2">
            <a:extLst>
              <a:ext uri="{FF2B5EF4-FFF2-40B4-BE49-F238E27FC236}">
                <a16:creationId xmlns:a16="http://schemas.microsoft.com/office/drawing/2014/main" id="{3EF61F85-3242-D8EF-3E0F-4E5A2F302099}"/>
              </a:ext>
            </a:extLst>
          </p:cNvPr>
          <p:cNvSpPr>
            <a:spLocks noGrp="1"/>
          </p:cNvSpPr>
          <p:nvPr>
            <p:ph idx="1"/>
          </p:nvPr>
        </p:nvSpPr>
        <p:spPr>
          <a:xfrm>
            <a:off x="838200" y="922564"/>
            <a:ext cx="11258550" cy="5254399"/>
          </a:xfrm>
        </p:spPr>
        <p:txBody>
          <a:bodyPr/>
          <a:lstStyle/>
          <a:p>
            <a:r>
              <a:rPr lang="en-US" b="1" dirty="0" smtClean="0">
                <a:latin typeface="Arial" panose="020B0604020202020204" pitchFamily="34" charset="0"/>
                <a:cs typeface="Arial" panose="020B0604020202020204" pitchFamily="34" charset="0"/>
              </a:rPr>
              <a:t>2.2.</a:t>
            </a:r>
            <a:r>
              <a:rPr lang="en-US" dirty="0" smtClean="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Human pose estimation and action </a:t>
            </a:r>
            <a:r>
              <a:rPr lang="en-US" sz="2800" b="1" dirty="0" err="1">
                <a:latin typeface="Arial" panose="020B0604020202020204" pitchFamily="34" charset="0"/>
                <a:cs typeface="Arial" panose="020B0604020202020204" pitchFamily="34" charset="0"/>
              </a:rPr>
              <a:t>recog</a:t>
            </a:r>
            <a:r>
              <a:rPr lang="en-US" sz="2800" b="1" dirty="0">
                <a:latin typeface="Arial" panose="020B0604020202020204" pitchFamily="34" charset="0"/>
                <a:cs typeface="Arial" panose="020B0604020202020204" pitchFamily="34" charset="0"/>
              </a:rPr>
              <a:t>. </a:t>
            </a:r>
            <a:r>
              <a:rPr lang="en-US" b="1" dirty="0">
                <a:effectLst/>
                <a:latin typeface="Arial" panose="020B0604020202020204" pitchFamily="34" charset="0"/>
                <a:ea typeface="Calibri" panose="020F0502020204030204" pitchFamily="34" charset="0"/>
                <a:cs typeface="Arial" panose="020B0604020202020204" pitchFamily="34" charset="0"/>
              </a:rPr>
              <a:t>(Content 2.2)</a:t>
            </a:r>
          </a:p>
          <a:p>
            <a:pPr lvl="1"/>
            <a:r>
              <a:rPr lang="en-US" sz="2200" b="1" u="sng" dirty="0">
                <a:latin typeface="Arial" panose="020B0604020202020204" pitchFamily="34" charset="0"/>
                <a:cs typeface="Arial" panose="020B0604020202020204" pitchFamily="34" charset="0"/>
              </a:rPr>
              <a:t>Background</a:t>
            </a: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Image data is obtained from </a:t>
            </a:r>
            <a:r>
              <a:rPr lang="en-US" sz="2200" dirty="0">
                <a:solidFill>
                  <a:schemeClr val="accent2">
                    <a:lumMod val="75000"/>
                  </a:schemeClr>
                </a:solidFill>
                <a:latin typeface="Arial" panose="020B0604020202020204" pitchFamily="34" charset="0"/>
                <a:cs typeface="Arial" panose="020B0604020202020204" pitchFamily="34" charset="0"/>
              </a:rPr>
              <a:t>surveillance cameras </a:t>
            </a:r>
            <a:r>
              <a:rPr lang="en-US" sz="2200" dirty="0">
                <a:latin typeface="Arial" panose="020B0604020202020204" pitchFamily="34" charset="0"/>
                <a:cs typeface="Arial" panose="020B0604020202020204" pitchFamily="34" charset="0"/>
              </a:rPr>
              <a:t>or </a:t>
            </a:r>
            <a:r>
              <a:rPr lang="en-US" sz="2200" dirty="0">
                <a:solidFill>
                  <a:schemeClr val="accent2">
                    <a:lumMod val="75000"/>
                  </a:schemeClr>
                </a:solidFill>
                <a:latin typeface="Arial" panose="020B0604020202020204" pitchFamily="34" charset="0"/>
                <a:cs typeface="Arial" panose="020B0604020202020204" pitchFamily="34" charset="0"/>
              </a:rPr>
              <a:t>camera systems </a:t>
            </a:r>
            <a:r>
              <a:rPr lang="en-US" sz="2200" dirty="0">
                <a:latin typeface="Arial" panose="020B0604020202020204" pitchFamily="34" charset="0"/>
                <a:cs typeface="Arial" panose="020B0604020202020204" pitchFamily="34" charset="0"/>
              </a:rPr>
              <a:t>so the speed is very fast, the </a:t>
            </a:r>
            <a:r>
              <a:rPr lang="en-US" sz="2200" dirty="0">
                <a:solidFill>
                  <a:schemeClr val="accent2">
                    <a:lumMod val="75000"/>
                  </a:schemeClr>
                </a:solidFill>
                <a:latin typeface="Arial" panose="020B0604020202020204" pitchFamily="34" charset="0"/>
                <a:cs typeface="Arial" panose="020B0604020202020204" pitchFamily="34" charset="0"/>
              </a:rPr>
              <a:t>image quality is low </a:t>
            </a:r>
            <a:r>
              <a:rPr lang="en-US" sz="2200" dirty="0">
                <a:latin typeface="Arial" panose="020B0604020202020204" pitchFamily="34" charset="0"/>
                <a:cs typeface="Arial" panose="020B0604020202020204" pitchFamily="34" charset="0"/>
              </a:rPr>
              <a:t>and </a:t>
            </a:r>
            <a:r>
              <a:rPr lang="en-US" sz="2200" dirty="0">
                <a:solidFill>
                  <a:schemeClr val="accent2">
                    <a:lumMod val="75000"/>
                  </a:schemeClr>
                </a:solidFill>
                <a:latin typeface="Arial" panose="020B0604020202020204" pitchFamily="34" charset="0"/>
                <a:cs typeface="Arial" panose="020B0604020202020204" pitchFamily="34" charset="0"/>
              </a:rPr>
              <a:t>contains a lot of noise</a:t>
            </a:r>
          </a:p>
          <a:p>
            <a:pPr lvl="1"/>
            <a:r>
              <a:rPr lang="en-US" sz="2200" b="1" u="sng" dirty="0">
                <a:latin typeface="Arial" panose="020B0604020202020204" pitchFamily="34" charset="0"/>
                <a:cs typeface="Arial" panose="020B0604020202020204" pitchFamily="34" charset="0"/>
              </a:rPr>
              <a:t>Objective</a:t>
            </a:r>
            <a:r>
              <a:rPr lang="en-US" sz="2200" b="1" dirty="0">
                <a:latin typeface="Arial" panose="020B0604020202020204" pitchFamily="34" charset="0"/>
                <a:cs typeface="Arial" panose="020B0604020202020204" pitchFamily="34" charset="0"/>
              </a:rPr>
              <a:t>: </a:t>
            </a:r>
            <a:r>
              <a:rPr lang="en-US" sz="2200" dirty="0">
                <a:solidFill>
                  <a:schemeClr val="accent2">
                    <a:lumMod val="75000"/>
                  </a:schemeClr>
                </a:solidFill>
                <a:latin typeface="Arial" panose="020B0604020202020204" pitchFamily="34" charset="0"/>
                <a:cs typeface="Arial" panose="020B0604020202020204" pitchFamily="34" charset="0"/>
              </a:rPr>
              <a:t>Proposed a combination model </a:t>
            </a:r>
            <a:r>
              <a:rPr lang="en-US" sz="2200" dirty="0">
                <a:latin typeface="Arial" panose="020B0604020202020204" pitchFamily="34" charset="0"/>
                <a:cs typeface="Arial" panose="020B0604020202020204" pitchFamily="34" charset="0"/>
              </a:rPr>
              <a:t>of DL for detecting and estimating </a:t>
            </a:r>
            <a:r>
              <a:rPr lang="en-US" sz="2200" dirty="0">
                <a:solidFill>
                  <a:schemeClr val="accent2">
                    <a:lumMod val="75000"/>
                  </a:schemeClr>
                </a:solidFill>
                <a:latin typeface="Arial" panose="020B0604020202020204" pitchFamily="34" charset="0"/>
                <a:cs typeface="Arial" panose="020B0604020202020204" pitchFamily="34" charset="0"/>
              </a:rPr>
              <a:t>2D/3D human pose </a:t>
            </a:r>
            <a:r>
              <a:rPr lang="en-US" sz="2200" dirty="0">
                <a:latin typeface="Arial" panose="020B0604020202020204" pitchFamily="34" charset="0"/>
                <a:cs typeface="Arial" panose="020B0604020202020204" pitchFamily="34" charset="0"/>
              </a:rPr>
              <a:t>and </a:t>
            </a:r>
            <a:r>
              <a:rPr lang="en-US" sz="2200" dirty="0">
                <a:solidFill>
                  <a:schemeClr val="accent2">
                    <a:lumMod val="75000"/>
                  </a:schemeClr>
                </a:solidFill>
                <a:latin typeface="Arial" panose="020B0604020202020204" pitchFamily="34" charset="0"/>
                <a:cs typeface="Arial" panose="020B0604020202020204" pitchFamily="34" charset="0"/>
              </a:rPr>
              <a:t>recognizing human pose activities </a:t>
            </a:r>
            <a:r>
              <a:rPr lang="en-US" sz="2200" dirty="0">
                <a:latin typeface="Arial" panose="020B0604020202020204" pitchFamily="34" charset="0"/>
                <a:cs typeface="Arial" panose="020B0604020202020204" pitchFamily="34" charset="0"/>
              </a:rPr>
              <a:t>on images or 3D</a:t>
            </a:r>
            <a:endParaRPr lang="en-US" sz="2200" u="sng" dirty="0">
              <a:effectLst/>
              <a:latin typeface="Arial" panose="020B0604020202020204" pitchFamily="34" charset="0"/>
              <a:ea typeface="Calibri" panose="020F0502020204030204" pitchFamily="34" charset="0"/>
              <a:cs typeface="Arial" panose="020B0604020202020204" pitchFamily="34" charset="0"/>
            </a:endParaRPr>
          </a:p>
          <a:p>
            <a:pPr lvl="1"/>
            <a:endParaRPr lang="en-US" b="1"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4DEEC7C4-1597-E631-430E-E7A104BF6C5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A095B3-69B4-A163-0BBF-AC251FC3A3FD}"/>
              </a:ext>
            </a:extLst>
          </p:cNvPr>
          <p:cNvSpPr>
            <a:spLocks noGrp="1"/>
          </p:cNvSpPr>
          <p:nvPr>
            <p:ph type="sldNum" sz="quarter" idx="12"/>
          </p:nvPr>
        </p:nvSpPr>
        <p:spPr/>
        <p:txBody>
          <a:bodyPr/>
          <a:lstStyle/>
          <a:p>
            <a:fld id="{041B0B92-4A2B-45FF-BF6F-9EC2C87010BA}" type="slidenum">
              <a:rPr lang="en-US" smtClean="0"/>
              <a:t>28</a:t>
            </a:fld>
            <a:endParaRPr lang="en-US"/>
          </a:p>
        </p:txBody>
      </p:sp>
      <p:pic>
        <p:nvPicPr>
          <p:cNvPr id="6148" name="Picture 4" descr="Sensors | Free Full-Text | Deep Learning for Human Activity Recognition on 3D  Human Skeleton: Survey and Comparative Study">
            <a:extLst>
              <a:ext uri="{FF2B5EF4-FFF2-40B4-BE49-F238E27FC236}">
                <a16:creationId xmlns:a16="http://schemas.microsoft.com/office/drawing/2014/main" id="{F3620464-9F20-2766-B4F1-1153748E59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2670" y="3481107"/>
            <a:ext cx="5346980" cy="3038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EA8EF2A-FF95-024D-5567-B211DBC73437}"/>
              </a:ext>
            </a:extLst>
          </p:cNvPr>
          <p:cNvPicPr>
            <a:picLocks noChangeAspect="1"/>
          </p:cNvPicPr>
          <p:nvPr/>
        </p:nvPicPr>
        <p:blipFill>
          <a:blip r:embed="rId4"/>
          <a:stretch>
            <a:fillRect/>
          </a:stretch>
        </p:blipFill>
        <p:spPr>
          <a:xfrm>
            <a:off x="683123" y="3549762"/>
            <a:ext cx="3089547" cy="3158499"/>
          </a:xfrm>
          <a:prstGeom prst="rect">
            <a:avLst/>
          </a:prstGeom>
        </p:spPr>
      </p:pic>
      <p:sp>
        <p:nvSpPr>
          <p:cNvPr id="9" name="TextBox 8">
            <a:extLst>
              <a:ext uri="{FF2B5EF4-FFF2-40B4-BE49-F238E27FC236}">
                <a16:creationId xmlns:a16="http://schemas.microsoft.com/office/drawing/2014/main" id="{64AB822B-C2E8-6DBB-4D18-2C4FEE86F2E6}"/>
              </a:ext>
            </a:extLst>
          </p:cNvPr>
          <p:cNvSpPr txBox="1"/>
          <p:nvPr/>
        </p:nvSpPr>
        <p:spPr>
          <a:xfrm>
            <a:off x="4913351" y="3125075"/>
            <a:ext cx="3240049"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3D human pose action recognition</a:t>
            </a:r>
          </a:p>
        </p:txBody>
      </p:sp>
      <p:sp>
        <p:nvSpPr>
          <p:cNvPr id="10" name="TextBox 9">
            <a:extLst>
              <a:ext uri="{FF2B5EF4-FFF2-40B4-BE49-F238E27FC236}">
                <a16:creationId xmlns:a16="http://schemas.microsoft.com/office/drawing/2014/main" id="{6DBD375A-3E5F-ABCB-B2D6-E677868EC6B4}"/>
              </a:ext>
            </a:extLst>
          </p:cNvPr>
          <p:cNvSpPr txBox="1"/>
          <p:nvPr/>
        </p:nvSpPr>
        <p:spPr>
          <a:xfrm>
            <a:off x="9134091" y="4652045"/>
            <a:ext cx="2209800" cy="523220"/>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Gym, Yoga application based 3D human pose</a:t>
            </a:r>
          </a:p>
        </p:txBody>
      </p:sp>
      <p:sp>
        <p:nvSpPr>
          <p:cNvPr id="12" name="TextBox 11">
            <a:extLst>
              <a:ext uri="{FF2B5EF4-FFF2-40B4-BE49-F238E27FC236}">
                <a16:creationId xmlns:a16="http://schemas.microsoft.com/office/drawing/2014/main" id="{0487E786-0155-3813-5030-08AF52555AEA}"/>
              </a:ext>
            </a:extLst>
          </p:cNvPr>
          <p:cNvSpPr txBox="1"/>
          <p:nvPr/>
        </p:nvSpPr>
        <p:spPr>
          <a:xfrm>
            <a:off x="921686" y="3045250"/>
            <a:ext cx="2317834"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3D human pose estimation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3208" y="5264958"/>
            <a:ext cx="4257983" cy="1596744"/>
          </a:xfrm>
          <a:prstGeom prst="rect">
            <a:avLst/>
          </a:prstGeom>
        </p:spPr>
      </p:pic>
    </p:spTree>
    <p:extLst>
      <p:ext uri="{BB962C8B-B14F-4D97-AF65-F5344CB8AC3E}">
        <p14:creationId xmlns:p14="http://schemas.microsoft.com/office/powerpoint/2010/main" val="4065244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a:t>
            </a:r>
            <a:r>
              <a:rPr lang="en-US" dirty="0" err="1"/>
              <a:t>Xử</a:t>
            </a:r>
            <a:r>
              <a:rPr lang="en-US" dirty="0"/>
              <a:t> </a:t>
            </a:r>
            <a:r>
              <a:rPr lang="en-US" dirty="0" err="1"/>
              <a:t>lý</a:t>
            </a:r>
            <a:r>
              <a:rPr lang="en-US" dirty="0"/>
              <a:t> </a:t>
            </a:r>
            <a:r>
              <a:rPr lang="en-US" dirty="0" err="1"/>
              <a:t>dữ</a:t>
            </a:r>
            <a:r>
              <a:rPr lang="en-US" dirty="0"/>
              <a:t> </a:t>
            </a:r>
            <a:r>
              <a:rPr lang="en-US" dirty="0" err="1"/>
              <a:t>liệu</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smtClean="0"/>
              <a:t>số</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Thực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trạng</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9316721" y="6451684"/>
            <a:ext cx="2743200" cy="365125"/>
          </a:xfrm>
        </p:spPr>
        <p:txBody>
          <a:bodyPr/>
          <a:lstStyle/>
          <a:p>
            <a:fld id="{041B0B92-4A2B-45FF-BF6F-9EC2C87010BA}" type="slidenum">
              <a:rPr lang="en-US" smtClean="0"/>
              <a:t>29</a:t>
            </a:fld>
            <a:endParaRPr lang="en-US" dirty="0"/>
          </a:p>
        </p:txBody>
      </p:sp>
      <p:pic>
        <p:nvPicPr>
          <p:cNvPr id="6" name="Picture 5"/>
          <p:cNvPicPr>
            <a:picLocks noChangeAspect="1"/>
          </p:cNvPicPr>
          <p:nvPr/>
        </p:nvPicPr>
        <p:blipFill>
          <a:blip r:embed="rId2"/>
          <a:stretch>
            <a:fillRect/>
          </a:stretch>
        </p:blipFill>
        <p:spPr>
          <a:xfrm>
            <a:off x="-1" y="1694548"/>
            <a:ext cx="8543253" cy="4807852"/>
          </a:xfrm>
          <a:prstGeom prst="rect">
            <a:avLst/>
          </a:prstGeom>
        </p:spPr>
      </p:pic>
      <p:sp>
        <p:nvSpPr>
          <p:cNvPr id="7" name="TextBox 6"/>
          <p:cNvSpPr txBox="1"/>
          <p:nvPr/>
        </p:nvSpPr>
        <p:spPr>
          <a:xfrm>
            <a:off x="9235440" y="1757680"/>
            <a:ext cx="2875280" cy="646331"/>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đọc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hướng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dẫn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trước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làm</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9316721" y="2871869"/>
            <a:ext cx="287528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Upload</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quyển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mấy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trăm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trang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hệ</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thống</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9525000" y="5740390"/>
            <a:ext cx="287528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Upload file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dung </a:t>
            </a:r>
            <a:r>
              <a:rPr lang="en-US" dirty="0" err="1" smtClean="0">
                <a:latin typeface="Arial" panose="020B0604020202020204" pitchFamily="34" charset="0"/>
                <a:cs typeface="Arial" panose="020B0604020202020204" pitchFamily="34" charset="0"/>
              </a:rPr>
              <a:t>lượng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lớn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hệ</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thống</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9537700" y="4085703"/>
            <a:ext cx="2875280" cy="646331"/>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Tạo</a:t>
            </a:r>
            <a:r>
              <a:rPr lang="en-US" dirty="0" smtClean="0">
                <a:latin typeface="Arial" panose="020B0604020202020204" pitchFamily="34" charset="0"/>
                <a:cs typeface="Arial" panose="020B0604020202020204" pitchFamily="34" charset="0"/>
              </a:rPr>
              <a:t> file minh </a:t>
            </a:r>
            <a:r>
              <a:rPr lang="en-US" dirty="0" err="1" smtClean="0">
                <a:latin typeface="Arial" panose="020B0604020202020204" pitchFamily="34" charset="0"/>
                <a:cs typeface="Arial" panose="020B0604020202020204" pitchFamily="34" charset="0"/>
              </a:rPr>
              <a:t>chứng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đúng</a:t>
            </a:r>
            <a:endParaRPr lang="en-US" dirty="0">
              <a:latin typeface="Arial" panose="020B0604020202020204" pitchFamily="34" charset="0"/>
              <a:cs typeface="Arial" panose="020B0604020202020204" pitchFamily="34" charset="0"/>
            </a:endParaRPr>
          </a:p>
        </p:txBody>
      </p:sp>
      <p:cxnSp>
        <p:nvCxnSpPr>
          <p:cNvPr id="12" name="Straight Arrow Connector 11"/>
          <p:cNvCxnSpPr>
            <a:stCxn id="6" idx="3"/>
          </p:cNvCxnSpPr>
          <p:nvPr/>
        </p:nvCxnSpPr>
        <p:spPr>
          <a:xfrm flipV="1">
            <a:off x="8543252" y="2154587"/>
            <a:ext cx="600748" cy="19438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p:cNvCxnSpPr>
          <p:nvPr/>
        </p:nvCxnSpPr>
        <p:spPr>
          <a:xfrm flipV="1">
            <a:off x="8543252" y="3175995"/>
            <a:ext cx="692188" cy="9224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p:cNvCxnSpPr>
          <p:nvPr/>
        </p:nvCxnSpPr>
        <p:spPr>
          <a:xfrm>
            <a:off x="8543252" y="4098474"/>
            <a:ext cx="981748" cy="1973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p:cNvCxnSpPr>
          <p:nvPr/>
        </p:nvCxnSpPr>
        <p:spPr>
          <a:xfrm>
            <a:off x="8543252" y="4098474"/>
            <a:ext cx="994448" cy="20129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30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a:t>
            </a:r>
            <a:r>
              <a:rPr lang="en-US" dirty="0" smtClean="0"/>
              <a:t>. PT </a:t>
            </a:r>
            <a:r>
              <a:rPr lang="en-US" dirty="0" err="1" smtClean="0"/>
              <a:t>sử</a:t>
            </a:r>
            <a:r>
              <a:rPr lang="en-US" dirty="0" smtClean="0"/>
              <a:t> </a:t>
            </a:r>
            <a:r>
              <a:rPr lang="en-US" dirty="0" err="1"/>
              <a:t>dụng</a:t>
            </a:r>
            <a:r>
              <a:rPr lang="en-US" dirty="0"/>
              <a:t> email @</a:t>
            </a:r>
            <a:r>
              <a:rPr lang="en-US" dirty="0" smtClean="0"/>
              <a:t>tqu.edu.vn</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a:t>
            </a:fld>
            <a:endParaRPr lang="en-US"/>
          </a:p>
        </p:txBody>
      </p:sp>
      <p:sp>
        <p:nvSpPr>
          <p:cNvPr id="3" name="Content Placeholder 2"/>
          <p:cNvSpPr>
            <a:spLocks noGrp="1"/>
          </p:cNvSpPr>
          <p:nvPr>
            <p:ph idx="1"/>
          </p:nvPr>
        </p:nvSpPr>
        <p:spPr>
          <a:xfrm>
            <a:off x="838200" y="893875"/>
            <a:ext cx="11049000" cy="5254399"/>
          </a:xfrm>
        </p:spPr>
        <p:txBody>
          <a:bodyPr/>
          <a:lstStyle/>
          <a:p>
            <a:r>
              <a:rPr lang="en-US" dirty="0" err="1" smtClean="0">
                <a:latin typeface="Arial" panose="020B0604020202020204" pitchFamily="34" charset="0"/>
                <a:cs typeface="Arial" panose="020B0604020202020204" pitchFamily="34" charset="0"/>
              </a:rPr>
              <a:t>Thực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sở</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giáo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dục</a:t>
            </a:r>
            <a:r>
              <a:rPr lang="en-US" dirty="0" smtClean="0">
                <a:latin typeface="Arial" panose="020B0604020202020204" pitchFamily="34" charset="0"/>
                <a:cs typeface="Arial" panose="020B0604020202020204" pitchFamily="34" charset="0"/>
              </a:rPr>
              <a:t> ĐH </a:t>
            </a:r>
            <a:r>
              <a:rPr lang="en-US" dirty="0" err="1" smtClean="0">
                <a:latin typeface="Arial" panose="020B0604020202020204" pitchFamily="34" charset="0"/>
                <a:cs typeface="Arial" panose="020B0604020202020204" pitchFamily="34" charset="0"/>
              </a:rPr>
              <a:t>khác</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0414" y="1479377"/>
            <a:ext cx="6373114" cy="2476846"/>
          </a:xfrm>
          <a:prstGeom prst="rect">
            <a:avLst/>
          </a:prstGeom>
        </p:spPr>
      </p:pic>
      <p:sp>
        <p:nvSpPr>
          <p:cNvPr id="9" name="TextBox 8"/>
          <p:cNvSpPr txBox="1"/>
          <p:nvPr/>
        </p:nvSpPr>
        <p:spPr>
          <a:xfrm>
            <a:off x="3728720" y="1940560"/>
            <a:ext cx="1473200"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HVU</a:t>
            </a:r>
            <a:endParaRPr lang="en-US" sz="4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0414" y="4417406"/>
            <a:ext cx="8392696" cy="1619476"/>
          </a:xfrm>
          <a:prstGeom prst="rect">
            <a:avLst/>
          </a:prstGeom>
        </p:spPr>
      </p:pic>
      <p:sp>
        <p:nvSpPr>
          <p:cNvPr id="11" name="TextBox 10"/>
          <p:cNvSpPr txBox="1"/>
          <p:nvPr/>
        </p:nvSpPr>
        <p:spPr>
          <a:xfrm>
            <a:off x="6080760" y="4938417"/>
            <a:ext cx="2072640"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ICTU</a:t>
            </a:r>
            <a:endParaRPr lang="en-US" sz="4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7713150" y="2329263"/>
            <a:ext cx="1338263" cy="1338263"/>
          </a:xfrm>
          <a:prstGeom prst="rect">
            <a:avLst/>
          </a:prstGeom>
        </p:spPr>
      </p:pic>
      <p:sp>
        <p:nvSpPr>
          <p:cNvPr id="13" name="TextBox 12"/>
          <p:cNvSpPr txBox="1"/>
          <p:nvPr/>
        </p:nvSpPr>
        <p:spPr>
          <a:xfrm>
            <a:off x="8610600" y="3209405"/>
            <a:ext cx="3504917" cy="2123658"/>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Tại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sao</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không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dùng</a:t>
            </a:r>
            <a:r>
              <a:rPr lang="en-US" sz="4400" dirty="0" smtClean="0">
                <a:latin typeface="Arial" panose="020B0604020202020204" pitchFamily="34" charset="0"/>
                <a:cs typeface="Arial" panose="020B0604020202020204" pitchFamily="34" charset="0"/>
              </a:rPr>
              <a:t> @tqu.edu.vn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3054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t>
            </a:r>
            <a:r>
              <a:rPr lang="en-US" dirty="0" err="1"/>
              <a:t>Xử</a:t>
            </a:r>
            <a:r>
              <a:rPr lang="en-US" dirty="0"/>
              <a:t> </a:t>
            </a:r>
            <a:r>
              <a:rPr lang="en-US" dirty="0" err="1"/>
              <a:t>lý</a:t>
            </a:r>
            <a:r>
              <a:rPr lang="en-US" dirty="0"/>
              <a:t> </a:t>
            </a:r>
            <a:r>
              <a:rPr lang="en-US" dirty="0" err="1"/>
              <a:t>dữ</a:t>
            </a:r>
            <a:r>
              <a:rPr lang="en-US" dirty="0"/>
              <a:t> </a:t>
            </a:r>
            <a:r>
              <a:rPr lang="en-US" dirty="0" err="1"/>
              <a:t>liệu</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a:t>số</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Giải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quyết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vấn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phần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mềm</a:t>
            </a:r>
            <a:r>
              <a:rPr lang="en-US" dirty="0" smtClean="0">
                <a:latin typeface="Arial" panose="020B0604020202020204" pitchFamily="34" charset="0"/>
                <a:cs typeface="Arial" panose="020B0604020202020204" pitchFamily="34" charset="0"/>
              </a:rPr>
              <a:t> – </a:t>
            </a:r>
            <a:r>
              <a:rPr lang="en-US" dirty="0" err="1" smtClean="0">
                <a:latin typeface="Arial" panose="020B0604020202020204" pitchFamily="34" charset="0"/>
                <a:cs typeface="Arial" panose="020B0604020202020204" pitchFamily="34" charset="0"/>
              </a:rPr>
              <a:t>Đọc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kỹ</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hướng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dẫn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đảm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bảo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mạng</a:t>
            </a:r>
            <a:r>
              <a:rPr lang="en-US" dirty="0" smtClean="0">
                <a:latin typeface="Arial" panose="020B0604020202020204" pitchFamily="34" charset="0"/>
                <a:cs typeface="Arial" panose="020B0604020202020204" pitchFamily="34" charset="0"/>
              </a:rPr>
              <a:t> Internet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đường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truyền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ổn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định</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30</a:t>
            </a:fld>
            <a:endParaRPr lang="en-US"/>
          </a:p>
        </p:txBody>
      </p:sp>
      <p:pic>
        <p:nvPicPr>
          <p:cNvPr id="6" name="Picture 5"/>
          <p:cNvPicPr>
            <a:picLocks noChangeAspect="1"/>
          </p:cNvPicPr>
          <p:nvPr/>
        </p:nvPicPr>
        <p:blipFill>
          <a:blip r:embed="rId2"/>
          <a:stretch>
            <a:fillRect/>
          </a:stretch>
        </p:blipFill>
        <p:spPr>
          <a:xfrm>
            <a:off x="1452215" y="2082169"/>
            <a:ext cx="8250585" cy="4639306"/>
          </a:xfrm>
          <a:prstGeom prst="rect">
            <a:avLst/>
          </a:prstGeom>
        </p:spPr>
      </p:pic>
    </p:spTree>
    <p:extLst>
      <p:ext uri="{BB962C8B-B14F-4D97-AF65-F5344CB8AC3E}">
        <p14:creationId xmlns:p14="http://schemas.microsoft.com/office/powerpoint/2010/main" val="2577328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t>
            </a:r>
            <a:r>
              <a:rPr lang="en-US" dirty="0" err="1"/>
              <a:t>Xử</a:t>
            </a:r>
            <a:r>
              <a:rPr lang="en-US" dirty="0"/>
              <a:t> </a:t>
            </a:r>
            <a:r>
              <a:rPr lang="en-US" dirty="0" err="1"/>
              <a:t>lý</a:t>
            </a:r>
            <a:r>
              <a:rPr lang="en-US" dirty="0"/>
              <a:t> </a:t>
            </a:r>
            <a:r>
              <a:rPr lang="en-US" dirty="0" err="1"/>
              <a:t>dữ</a:t>
            </a:r>
            <a:r>
              <a:rPr lang="en-US" dirty="0"/>
              <a:t> </a:t>
            </a:r>
            <a:r>
              <a:rPr lang="en-US" dirty="0" err="1"/>
              <a:t>liệu</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a:t>số</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Giải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quyết</a:t>
            </a:r>
            <a:r>
              <a:rPr lang="en-US" dirty="0" smtClean="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Upload </a:t>
            </a:r>
            <a:r>
              <a:rPr lang="en-US" dirty="0" err="1">
                <a:latin typeface="Arial" panose="020B0604020202020204" pitchFamily="34" charset="0"/>
                <a:cs typeface="Arial" panose="020B0604020202020204" pitchFamily="34" charset="0"/>
              </a:rPr>
              <a:t>cả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mấy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thống</a:t>
            </a:r>
            <a:endParaRPr lang="en-US" dirty="0" smtClean="0">
              <a:latin typeface="Arial" panose="020B0604020202020204" pitchFamily="34" charset="0"/>
              <a:cs typeface="Arial" panose="020B0604020202020204" pitchFamily="34" charset="0"/>
            </a:endParaRPr>
          </a:p>
          <a:p>
            <a:pPr lvl="1"/>
            <a:r>
              <a:rPr lang="en-US" dirty="0" err="1" smtClean="0">
                <a:latin typeface="Arial" panose="020B0604020202020204" pitchFamily="34" charset="0"/>
                <a:cs typeface="Arial" panose="020B0604020202020204" pitchFamily="34" charset="0"/>
              </a:rPr>
              <a:t>Cắt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trang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bằng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cụ</a:t>
            </a:r>
            <a:r>
              <a:rPr lang="en-US" dirty="0" smtClean="0">
                <a:latin typeface="Arial" panose="020B0604020202020204" pitchFamily="34" charset="0"/>
                <a:cs typeface="Arial" panose="020B0604020202020204" pitchFamily="34" charset="0"/>
              </a:rPr>
              <a:t> online</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31</a:t>
            </a:fld>
            <a:endParaRPr lang="en-US"/>
          </a:p>
        </p:txBody>
      </p:sp>
      <p:pic>
        <p:nvPicPr>
          <p:cNvPr id="6" name="Picture 5"/>
          <p:cNvPicPr>
            <a:picLocks noChangeAspect="1"/>
          </p:cNvPicPr>
          <p:nvPr/>
        </p:nvPicPr>
        <p:blipFill rotWithShape="1">
          <a:blip r:embed="rId2"/>
          <a:srcRect r="18632"/>
          <a:stretch/>
        </p:blipFill>
        <p:spPr>
          <a:xfrm>
            <a:off x="196138" y="1757590"/>
            <a:ext cx="7115785" cy="5191850"/>
          </a:xfrm>
          <a:prstGeom prst="rect">
            <a:avLst/>
          </a:prstGeom>
        </p:spPr>
      </p:pic>
      <p:sp>
        <p:nvSpPr>
          <p:cNvPr id="8" name="Right Arrow 7"/>
          <p:cNvSpPr/>
          <p:nvPr/>
        </p:nvSpPr>
        <p:spPr>
          <a:xfrm rot="18796629">
            <a:off x="4408559" y="4315173"/>
            <a:ext cx="420885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7875686" y="1469895"/>
            <a:ext cx="3366354" cy="1034518"/>
          </a:xfrm>
          <a:prstGeom prst="rect">
            <a:avLst/>
          </a:prstGeom>
        </p:spPr>
      </p:pic>
      <p:sp>
        <p:nvSpPr>
          <p:cNvPr id="11" name="Rectangle 10"/>
          <p:cNvSpPr/>
          <p:nvPr/>
        </p:nvSpPr>
        <p:spPr>
          <a:xfrm>
            <a:off x="8673412" y="1953709"/>
            <a:ext cx="1824179" cy="548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8269939" y="2833421"/>
            <a:ext cx="3022901" cy="3705491"/>
          </a:xfrm>
          <a:prstGeom prst="rect">
            <a:avLst/>
          </a:prstGeom>
        </p:spPr>
      </p:pic>
      <p:sp>
        <p:nvSpPr>
          <p:cNvPr id="13" name="TextBox 12"/>
          <p:cNvSpPr txBox="1"/>
          <p:nvPr/>
        </p:nvSpPr>
        <p:spPr>
          <a:xfrm>
            <a:off x="8254699" y="5077756"/>
            <a:ext cx="950796" cy="646331"/>
          </a:xfrm>
          <a:prstGeom prst="rect">
            <a:avLst/>
          </a:prstGeom>
          <a:noFill/>
        </p:spPr>
        <p:txBody>
          <a:bodyPr wrap="square" rtlCol="0">
            <a:spAutoFit/>
          </a:bodyPr>
          <a:lstStyle/>
          <a:p>
            <a:pPr algn="ctr"/>
            <a:r>
              <a:rPr lang="en-US" dirty="0" err="1" smtClean="0">
                <a:latin typeface="Arial" panose="020B0604020202020204" pitchFamily="34" charset="0"/>
                <a:cs typeface="Arial" panose="020B0604020202020204" pitchFamily="34" charset="0"/>
              </a:rPr>
              <a:t>Từ</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trang</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10043695" y="4986316"/>
            <a:ext cx="950796" cy="646331"/>
          </a:xfrm>
          <a:prstGeom prst="rect">
            <a:avLst/>
          </a:prstGeom>
          <a:noFill/>
        </p:spPr>
        <p:txBody>
          <a:bodyPr wrap="square" rtlCol="0">
            <a:spAutoFit/>
          </a:bodyPr>
          <a:lstStyle/>
          <a:p>
            <a:pPr algn="ctr"/>
            <a:r>
              <a:rPr lang="en-US" dirty="0" err="1" smtClean="0">
                <a:latin typeface="Arial" panose="020B0604020202020204" pitchFamily="34" charset="0"/>
                <a:cs typeface="Arial" panose="020B0604020202020204" pitchFamily="34" charset="0"/>
              </a:rPr>
              <a:t>Đến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trang</a:t>
            </a:r>
            <a:endParaRPr lang="en-US"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a:off x="9129602" y="6304165"/>
            <a:ext cx="2366596" cy="563755"/>
          </a:xfrm>
          <a:prstGeom prst="rect">
            <a:avLst/>
          </a:prstGeom>
        </p:spPr>
      </p:pic>
    </p:spTree>
    <p:extLst>
      <p:ext uri="{BB962C8B-B14F-4D97-AF65-F5344CB8AC3E}">
        <p14:creationId xmlns:p14="http://schemas.microsoft.com/office/powerpoint/2010/main" val="38774781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t>
            </a:r>
            <a:r>
              <a:rPr lang="en-US" dirty="0" err="1"/>
              <a:t>Xử</a:t>
            </a:r>
            <a:r>
              <a:rPr lang="en-US" dirty="0"/>
              <a:t> </a:t>
            </a:r>
            <a:r>
              <a:rPr lang="en-US" dirty="0" err="1"/>
              <a:t>lý</a:t>
            </a:r>
            <a:r>
              <a:rPr lang="en-US" dirty="0"/>
              <a:t> </a:t>
            </a:r>
            <a:r>
              <a:rPr lang="en-US" dirty="0" err="1"/>
              <a:t>dữ</a:t>
            </a:r>
            <a:r>
              <a:rPr lang="en-US" dirty="0"/>
              <a:t> </a:t>
            </a:r>
            <a:r>
              <a:rPr lang="en-US" dirty="0" err="1"/>
              <a:t>liệu</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a:t>số</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Giải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quyết</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file minh </a:t>
            </a:r>
            <a:r>
              <a:rPr lang="en-US" dirty="0" err="1">
                <a:latin typeface="Arial" panose="020B0604020202020204" pitchFamily="34" charset="0"/>
                <a:cs typeface="Arial" panose="020B0604020202020204" pitchFamily="34" charset="0"/>
              </a:rPr>
              <a:t>chứng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đúng</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32</a:t>
            </a:fld>
            <a:endParaRPr lang="en-US"/>
          </a:p>
        </p:txBody>
      </p:sp>
      <p:pic>
        <p:nvPicPr>
          <p:cNvPr id="6" name="Picture 5"/>
          <p:cNvPicPr>
            <a:picLocks noChangeAspect="1"/>
          </p:cNvPicPr>
          <p:nvPr/>
        </p:nvPicPr>
        <p:blipFill>
          <a:blip r:embed="rId2"/>
          <a:stretch>
            <a:fillRect/>
          </a:stretch>
        </p:blipFill>
        <p:spPr>
          <a:xfrm>
            <a:off x="-1039221" y="1911693"/>
            <a:ext cx="7135221" cy="4172532"/>
          </a:xfrm>
          <a:prstGeom prst="rect">
            <a:avLst/>
          </a:prstGeom>
        </p:spPr>
      </p:pic>
      <p:pic>
        <p:nvPicPr>
          <p:cNvPr id="7" name="Picture 6"/>
          <p:cNvPicPr>
            <a:picLocks noChangeAspect="1"/>
          </p:cNvPicPr>
          <p:nvPr/>
        </p:nvPicPr>
        <p:blipFill>
          <a:blip r:embed="rId3"/>
          <a:stretch>
            <a:fillRect/>
          </a:stretch>
        </p:blipFill>
        <p:spPr>
          <a:xfrm>
            <a:off x="7860140" y="1518240"/>
            <a:ext cx="2960260" cy="786905"/>
          </a:xfrm>
          <a:prstGeom prst="rect">
            <a:avLst/>
          </a:prstGeom>
        </p:spPr>
      </p:pic>
      <p:pic>
        <p:nvPicPr>
          <p:cNvPr id="8" name="Picture 7"/>
          <p:cNvPicPr>
            <a:picLocks noChangeAspect="1"/>
          </p:cNvPicPr>
          <p:nvPr/>
        </p:nvPicPr>
        <p:blipFill>
          <a:blip r:embed="rId4"/>
          <a:stretch>
            <a:fillRect/>
          </a:stretch>
        </p:blipFill>
        <p:spPr>
          <a:xfrm>
            <a:off x="6943745" y="2484532"/>
            <a:ext cx="4258269" cy="2715004"/>
          </a:xfrm>
          <a:prstGeom prst="rect">
            <a:avLst/>
          </a:prstGeom>
        </p:spPr>
      </p:pic>
      <p:pic>
        <p:nvPicPr>
          <p:cNvPr id="9" name="Picture 8"/>
          <p:cNvPicPr>
            <a:picLocks noChangeAspect="1"/>
          </p:cNvPicPr>
          <p:nvPr/>
        </p:nvPicPr>
        <p:blipFill>
          <a:blip r:embed="rId5"/>
          <a:stretch>
            <a:fillRect/>
          </a:stretch>
        </p:blipFill>
        <p:spPr>
          <a:xfrm>
            <a:off x="7774224" y="5378923"/>
            <a:ext cx="3016679" cy="643263"/>
          </a:xfrm>
          <a:prstGeom prst="rect">
            <a:avLst/>
          </a:prstGeom>
        </p:spPr>
      </p:pic>
      <p:sp>
        <p:nvSpPr>
          <p:cNvPr id="10" name="TextBox 9"/>
          <p:cNvSpPr txBox="1"/>
          <p:nvPr/>
        </p:nvSpPr>
        <p:spPr>
          <a:xfrm>
            <a:off x="7860140" y="6392172"/>
            <a:ext cx="3286760" cy="369332"/>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Tải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tập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nối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máy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tính</a:t>
            </a:r>
            <a:endParaRPr lang="en-US" dirty="0">
              <a:latin typeface="Arial" panose="020B0604020202020204" pitchFamily="34" charset="0"/>
              <a:cs typeface="Arial" panose="020B0604020202020204" pitchFamily="34" charset="0"/>
            </a:endParaRPr>
          </a:p>
        </p:txBody>
      </p:sp>
      <p:sp>
        <p:nvSpPr>
          <p:cNvPr id="11" name="Down Arrow 10"/>
          <p:cNvSpPr/>
          <p:nvPr/>
        </p:nvSpPr>
        <p:spPr>
          <a:xfrm>
            <a:off x="9072879" y="2305145"/>
            <a:ext cx="267391" cy="1793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9072879" y="5224146"/>
            <a:ext cx="267391" cy="1547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583090">
            <a:off x="1687988" y="3694917"/>
            <a:ext cx="632798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0935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t>
            </a:r>
            <a:r>
              <a:rPr lang="en-US" dirty="0" err="1"/>
              <a:t>Xử</a:t>
            </a:r>
            <a:r>
              <a:rPr lang="en-US" dirty="0"/>
              <a:t> </a:t>
            </a:r>
            <a:r>
              <a:rPr lang="en-US" dirty="0" err="1"/>
              <a:t>lý</a:t>
            </a:r>
            <a:r>
              <a:rPr lang="en-US" dirty="0"/>
              <a:t> </a:t>
            </a:r>
            <a:r>
              <a:rPr lang="en-US" dirty="0" err="1"/>
              <a:t>dữ</a:t>
            </a:r>
            <a:r>
              <a:rPr lang="en-US" dirty="0"/>
              <a:t> </a:t>
            </a:r>
            <a:r>
              <a:rPr lang="en-US" dirty="0" err="1"/>
              <a:t>liệu</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a:t>số</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Giải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quyết</a:t>
            </a:r>
            <a:r>
              <a:rPr lang="en-US" dirty="0">
                <a:latin typeface="Arial" panose="020B0604020202020204" pitchFamily="34" charset="0"/>
                <a:cs typeface="Arial" panose="020B0604020202020204" pitchFamily="34" charset="0"/>
              </a:rPr>
              <a:t> - Upload file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dung </a:t>
            </a:r>
            <a:r>
              <a:rPr lang="en-US" dirty="0" err="1">
                <a:latin typeface="Arial" panose="020B0604020202020204" pitchFamily="34" charset="0"/>
                <a:cs typeface="Arial" panose="020B0604020202020204" pitchFamily="34" charset="0"/>
              </a:rPr>
              <a:t>lượng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lớn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thống</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33</a:t>
            </a:fld>
            <a:endParaRPr lang="en-US"/>
          </a:p>
        </p:txBody>
      </p:sp>
      <p:pic>
        <p:nvPicPr>
          <p:cNvPr id="6" name="Picture 5"/>
          <p:cNvPicPr>
            <a:picLocks noChangeAspect="1"/>
          </p:cNvPicPr>
          <p:nvPr/>
        </p:nvPicPr>
        <p:blipFill rotWithShape="1">
          <a:blip r:embed="rId2"/>
          <a:srcRect r="18680"/>
          <a:stretch/>
        </p:blipFill>
        <p:spPr>
          <a:xfrm>
            <a:off x="-1274419" y="1813938"/>
            <a:ext cx="7096099" cy="3677163"/>
          </a:xfrm>
          <a:prstGeom prst="rect">
            <a:avLst/>
          </a:prstGeom>
        </p:spPr>
      </p:pic>
      <p:pic>
        <p:nvPicPr>
          <p:cNvPr id="7" name="Picture 6"/>
          <p:cNvPicPr>
            <a:picLocks noChangeAspect="1"/>
          </p:cNvPicPr>
          <p:nvPr/>
        </p:nvPicPr>
        <p:blipFill>
          <a:blip r:embed="rId3"/>
          <a:stretch>
            <a:fillRect/>
          </a:stretch>
        </p:blipFill>
        <p:spPr>
          <a:xfrm>
            <a:off x="7305818" y="1562580"/>
            <a:ext cx="3108182" cy="1008059"/>
          </a:xfrm>
          <a:prstGeom prst="rect">
            <a:avLst/>
          </a:prstGeom>
        </p:spPr>
      </p:pic>
      <p:pic>
        <p:nvPicPr>
          <p:cNvPr id="8" name="Picture 7"/>
          <p:cNvPicPr>
            <a:picLocks noChangeAspect="1"/>
          </p:cNvPicPr>
          <p:nvPr/>
        </p:nvPicPr>
        <p:blipFill>
          <a:blip r:embed="rId4"/>
          <a:stretch>
            <a:fillRect/>
          </a:stretch>
        </p:blipFill>
        <p:spPr>
          <a:xfrm>
            <a:off x="6096000" y="3801737"/>
            <a:ext cx="5982652" cy="2464919"/>
          </a:xfrm>
          <a:prstGeom prst="rect">
            <a:avLst/>
          </a:prstGeom>
        </p:spPr>
      </p:pic>
      <p:sp>
        <p:nvSpPr>
          <p:cNvPr id="9" name="Right Arrow 8"/>
          <p:cNvSpPr/>
          <p:nvPr/>
        </p:nvSpPr>
        <p:spPr>
          <a:xfrm rot="19959498">
            <a:off x="4765063" y="2642475"/>
            <a:ext cx="2639223" cy="2895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8610600" y="2672080"/>
            <a:ext cx="309880" cy="849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9646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Hướng</a:t>
            </a:r>
            <a:r>
              <a:rPr lang="en-US" dirty="0" smtClean="0"/>
              <a:t> </a:t>
            </a:r>
            <a:r>
              <a:rPr lang="en-US" dirty="0" err="1" smtClean="0"/>
              <a:t>dẫn</a:t>
            </a:r>
            <a:r>
              <a:rPr lang="en-US" dirty="0" smtClean="0"/>
              <a:t> </a:t>
            </a:r>
            <a:r>
              <a:rPr lang="en-US" dirty="0" err="1" smtClean="0"/>
              <a:t>chèn</a:t>
            </a:r>
            <a:r>
              <a:rPr lang="en-US" dirty="0" smtClean="0"/>
              <a:t> </a:t>
            </a:r>
            <a:r>
              <a:rPr lang="en-US" dirty="0" err="1" smtClean="0"/>
              <a:t>tài</a:t>
            </a:r>
            <a:r>
              <a:rPr lang="en-US" dirty="0" smtClean="0"/>
              <a:t> </a:t>
            </a:r>
            <a:r>
              <a:rPr lang="en-US" dirty="0" err="1" smtClean="0"/>
              <a:t>liệu</a:t>
            </a:r>
            <a:r>
              <a:rPr lang="en-US" dirty="0" smtClean="0"/>
              <a:t> </a:t>
            </a:r>
            <a:r>
              <a:rPr lang="en-US" dirty="0" err="1" smtClean="0"/>
              <a:t>tham</a:t>
            </a:r>
            <a:r>
              <a:rPr lang="en-US" dirty="0" smtClean="0"/>
              <a:t> </a:t>
            </a:r>
            <a:r>
              <a:rPr lang="en-US" dirty="0" err="1" smtClean="0"/>
              <a:t>khảo</a:t>
            </a:r>
            <a:r>
              <a:rPr lang="en-US" dirty="0" smtClean="0"/>
              <a:t> </a:t>
            </a:r>
            <a:r>
              <a:rPr lang="en-US" dirty="0" err="1" smtClean="0"/>
              <a:t>tự</a:t>
            </a:r>
            <a:r>
              <a:rPr lang="en-US" dirty="0" smtClean="0"/>
              <a:t> </a:t>
            </a:r>
            <a:r>
              <a:rPr lang="en-US" dirty="0" err="1" smtClean="0"/>
              <a:t>động</a:t>
            </a:r>
            <a:r>
              <a:rPr lang="en-US" dirty="0" smtClean="0"/>
              <a:t> Word</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Chuẩn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bị</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văn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bản</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34</a:t>
            </a:fld>
            <a:endParaRPr lang="en-US"/>
          </a:p>
        </p:txBody>
      </p:sp>
      <p:pic>
        <p:nvPicPr>
          <p:cNvPr id="6" name="Picture 5"/>
          <p:cNvPicPr>
            <a:picLocks noChangeAspect="1"/>
          </p:cNvPicPr>
          <p:nvPr/>
        </p:nvPicPr>
        <p:blipFill>
          <a:blip r:embed="rId2"/>
          <a:stretch>
            <a:fillRect/>
          </a:stretch>
        </p:blipFill>
        <p:spPr>
          <a:xfrm>
            <a:off x="4495800" y="865187"/>
            <a:ext cx="7315200" cy="5793512"/>
          </a:xfrm>
          <a:prstGeom prst="rect">
            <a:avLst/>
          </a:prstGeom>
        </p:spPr>
      </p:pic>
    </p:spTree>
    <p:extLst>
      <p:ext uri="{BB962C8B-B14F-4D97-AF65-F5344CB8AC3E}">
        <p14:creationId xmlns:p14="http://schemas.microsoft.com/office/powerpoint/2010/main" val="5101213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t>
            </a:r>
            <a:r>
              <a:rPr lang="en-US" dirty="0" err="1"/>
              <a:t>Hướng</a:t>
            </a:r>
            <a:r>
              <a:rPr lang="en-US" dirty="0"/>
              <a:t> </a:t>
            </a:r>
            <a:r>
              <a:rPr lang="en-US" dirty="0" err="1"/>
              <a:t>dẫn</a:t>
            </a:r>
            <a:r>
              <a:rPr lang="en-US" dirty="0"/>
              <a:t> </a:t>
            </a:r>
            <a:r>
              <a:rPr lang="en-US" dirty="0" err="1"/>
              <a:t>chèn</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tự</a:t>
            </a:r>
            <a:r>
              <a:rPr lang="en-US" dirty="0"/>
              <a:t> </a:t>
            </a:r>
            <a:r>
              <a:rPr lang="en-US" dirty="0" err="1"/>
              <a:t>động</a:t>
            </a:r>
            <a:r>
              <a:rPr lang="en-US" dirty="0"/>
              <a:t> Word</a:t>
            </a:r>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Nhập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nguồn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trích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dẫn</a:t>
            </a:r>
            <a:endParaRPr lang="en-US" dirty="0" smtClean="0">
              <a:latin typeface="Arial" panose="020B0604020202020204" pitchFamily="34" charset="0"/>
              <a:cs typeface="Arial" panose="020B0604020202020204" pitchFamily="34" charset="0"/>
            </a:endParaRPr>
          </a:p>
          <a:p>
            <a:pPr lvl="1"/>
            <a:r>
              <a:rPr lang="en-US" dirty="0" err="1" smtClean="0">
                <a:latin typeface="Arial" panose="020B0604020202020204" pitchFamily="34" charset="0"/>
                <a:cs typeface="Arial" panose="020B0604020202020204" pitchFamily="34" charset="0"/>
              </a:rPr>
              <a:t>Vào</a:t>
            </a:r>
            <a:r>
              <a:rPr lang="en-US" dirty="0" smtClean="0">
                <a:latin typeface="Arial" panose="020B0604020202020204" pitchFamily="34" charset="0"/>
                <a:cs typeface="Arial" panose="020B0604020202020204" pitchFamily="34" charset="0"/>
              </a:rPr>
              <a:t> References</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35</a:t>
            </a:fld>
            <a:endParaRPr lang="en-US"/>
          </a:p>
        </p:txBody>
      </p:sp>
      <p:pic>
        <p:nvPicPr>
          <p:cNvPr id="6" name="Picture 5"/>
          <p:cNvPicPr>
            <a:picLocks noChangeAspect="1"/>
          </p:cNvPicPr>
          <p:nvPr/>
        </p:nvPicPr>
        <p:blipFill>
          <a:blip r:embed="rId2"/>
          <a:stretch>
            <a:fillRect/>
          </a:stretch>
        </p:blipFill>
        <p:spPr>
          <a:xfrm>
            <a:off x="0" y="1694068"/>
            <a:ext cx="2267266" cy="1600423"/>
          </a:xfrm>
          <a:prstGeom prst="rect">
            <a:avLst/>
          </a:prstGeom>
        </p:spPr>
      </p:pic>
      <p:sp>
        <p:nvSpPr>
          <p:cNvPr id="7" name="Rectangle 6"/>
          <p:cNvSpPr/>
          <p:nvPr/>
        </p:nvSpPr>
        <p:spPr>
          <a:xfrm>
            <a:off x="914400" y="2113280"/>
            <a:ext cx="1300480" cy="25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596868" y="1770229"/>
            <a:ext cx="8583223" cy="4496427"/>
          </a:xfrm>
          <a:prstGeom prst="rect">
            <a:avLst/>
          </a:prstGeom>
        </p:spPr>
      </p:pic>
      <p:sp>
        <p:nvSpPr>
          <p:cNvPr id="9" name="Rectangle 8"/>
          <p:cNvSpPr/>
          <p:nvPr/>
        </p:nvSpPr>
        <p:spPr>
          <a:xfrm>
            <a:off x="6339840" y="3769522"/>
            <a:ext cx="1300480" cy="25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1108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t>
            </a:r>
            <a:r>
              <a:rPr lang="en-US" dirty="0" err="1"/>
              <a:t>Hướng</a:t>
            </a:r>
            <a:r>
              <a:rPr lang="en-US" dirty="0"/>
              <a:t> </a:t>
            </a:r>
            <a:r>
              <a:rPr lang="en-US" dirty="0" err="1"/>
              <a:t>dẫn</a:t>
            </a:r>
            <a:r>
              <a:rPr lang="en-US" dirty="0"/>
              <a:t> </a:t>
            </a:r>
            <a:r>
              <a:rPr lang="en-US" dirty="0" err="1"/>
              <a:t>chèn</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tự</a:t>
            </a:r>
            <a:r>
              <a:rPr lang="en-US" dirty="0"/>
              <a:t> </a:t>
            </a:r>
            <a:r>
              <a:rPr lang="en-US" dirty="0" err="1"/>
              <a:t>động</a:t>
            </a:r>
            <a:r>
              <a:rPr lang="en-US" dirty="0"/>
              <a:t> Word</a:t>
            </a: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Nhập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dẫn</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36</a:t>
            </a:fld>
            <a:endParaRPr lang="en-US"/>
          </a:p>
        </p:txBody>
      </p:sp>
      <p:pic>
        <p:nvPicPr>
          <p:cNvPr id="6" name="Picture 5"/>
          <p:cNvPicPr>
            <a:picLocks noChangeAspect="1"/>
          </p:cNvPicPr>
          <p:nvPr/>
        </p:nvPicPr>
        <p:blipFill>
          <a:blip r:embed="rId2"/>
          <a:stretch>
            <a:fillRect/>
          </a:stretch>
        </p:blipFill>
        <p:spPr>
          <a:xfrm>
            <a:off x="149397" y="1532057"/>
            <a:ext cx="6630325" cy="2838846"/>
          </a:xfrm>
          <a:prstGeom prst="rect">
            <a:avLst/>
          </a:prstGeom>
        </p:spPr>
      </p:pic>
      <p:pic>
        <p:nvPicPr>
          <p:cNvPr id="7" name="Picture 6"/>
          <p:cNvPicPr>
            <a:picLocks noChangeAspect="1"/>
          </p:cNvPicPr>
          <p:nvPr/>
        </p:nvPicPr>
        <p:blipFill>
          <a:blip r:embed="rId3"/>
          <a:stretch>
            <a:fillRect/>
          </a:stretch>
        </p:blipFill>
        <p:spPr>
          <a:xfrm>
            <a:off x="5656117" y="2742626"/>
            <a:ext cx="6630325" cy="4115374"/>
          </a:xfrm>
          <a:prstGeom prst="rect">
            <a:avLst/>
          </a:prstGeom>
        </p:spPr>
      </p:pic>
    </p:spTree>
    <p:extLst>
      <p:ext uri="{BB962C8B-B14F-4D97-AF65-F5344CB8AC3E}">
        <p14:creationId xmlns:p14="http://schemas.microsoft.com/office/powerpoint/2010/main" val="8435637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t>
            </a:r>
            <a:r>
              <a:rPr lang="en-US" dirty="0" err="1"/>
              <a:t>Hướng</a:t>
            </a:r>
            <a:r>
              <a:rPr lang="en-US" dirty="0"/>
              <a:t> </a:t>
            </a:r>
            <a:r>
              <a:rPr lang="en-US" dirty="0" err="1"/>
              <a:t>dẫn</a:t>
            </a:r>
            <a:r>
              <a:rPr lang="en-US" dirty="0"/>
              <a:t> </a:t>
            </a:r>
            <a:r>
              <a:rPr lang="en-US" dirty="0" err="1"/>
              <a:t>chèn</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tự</a:t>
            </a:r>
            <a:r>
              <a:rPr lang="en-US" dirty="0"/>
              <a:t> </a:t>
            </a:r>
            <a:r>
              <a:rPr lang="en-US" dirty="0" err="1"/>
              <a:t>động</a:t>
            </a:r>
            <a:r>
              <a:rPr lang="en-US" dirty="0"/>
              <a:t> Word</a:t>
            </a: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Nhập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dẫn</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37</a:t>
            </a:fld>
            <a:endParaRPr lang="en-US"/>
          </a:p>
        </p:txBody>
      </p:sp>
      <p:pic>
        <p:nvPicPr>
          <p:cNvPr id="6" name="Picture 5"/>
          <p:cNvPicPr>
            <a:picLocks noChangeAspect="1"/>
          </p:cNvPicPr>
          <p:nvPr/>
        </p:nvPicPr>
        <p:blipFill>
          <a:blip r:embed="rId2"/>
          <a:stretch>
            <a:fillRect/>
          </a:stretch>
        </p:blipFill>
        <p:spPr>
          <a:xfrm>
            <a:off x="1239520" y="1779043"/>
            <a:ext cx="7680960" cy="3741442"/>
          </a:xfrm>
          <a:prstGeom prst="rect">
            <a:avLst/>
          </a:prstGeom>
        </p:spPr>
      </p:pic>
    </p:spTree>
    <p:extLst>
      <p:ext uri="{BB962C8B-B14F-4D97-AF65-F5344CB8AC3E}">
        <p14:creationId xmlns:p14="http://schemas.microsoft.com/office/powerpoint/2010/main" val="22030611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t>
            </a:r>
            <a:r>
              <a:rPr lang="en-US" dirty="0" err="1"/>
              <a:t>Hướng</a:t>
            </a:r>
            <a:r>
              <a:rPr lang="en-US" dirty="0"/>
              <a:t> </a:t>
            </a:r>
            <a:r>
              <a:rPr lang="en-US" dirty="0" err="1"/>
              <a:t>dẫn</a:t>
            </a:r>
            <a:r>
              <a:rPr lang="en-US" dirty="0"/>
              <a:t> </a:t>
            </a:r>
            <a:r>
              <a:rPr lang="en-US" dirty="0" err="1"/>
              <a:t>chèn</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tự</a:t>
            </a:r>
            <a:r>
              <a:rPr lang="en-US" dirty="0"/>
              <a:t> </a:t>
            </a:r>
            <a:r>
              <a:rPr lang="en-US" dirty="0" err="1"/>
              <a:t>động</a:t>
            </a:r>
            <a:r>
              <a:rPr lang="en-US" dirty="0"/>
              <a:t> Word</a:t>
            </a:r>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Chèn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tham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khảo</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38</a:t>
            </a:fld>
            <a:endParaRPr lang="en-US"/>
          </a:p>
        </p:txBody>
      </p:sp>
      <p:pic>
        <p:nvPicPr>
          <p:cNvPr id="6" name="Picture 5"/>
          <p:cNvPicPr>
            <a:picLocks noChangeAspect="1"/>
          </p:cNvPicPr>
          <p:nvPr/>
        </p:nvPicPr>
        <p:blipFill>
          <a:blip r:embed="rId2"/>
          <a:stretch>
            <a:fillRect/>
          </a:stretch>
        </p:blipFill>
        <p:spPr>
          <a:xfrm>
            <a:off x="438569" y="1914313"/>
            <a:ext cx="11753431" cy="3409527"/>
          </a:xfrm>
          <a:prstGeom prst="rect">
            <a:avLst/>
          </a:prstGeom>
        </p:spPr>
      </p:pic>
      <p:sp>
        <p:nvSpPr>
          <p:cNvPr id="8" name="TextBox 7"/>
          <p:cNvSpPr txBox="1"/>
          <p:nvPr/>
        </p:nvSpPr>
        <p:spPr>
          <a:xfrm>
            <a:off x="4064000" y="5897325"/>
            <a:ext cx="5344160"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Insert Citation: </a:t>
            </a:r>
            <a:r>
              <a:rPr lang="en-US" sz="2400" dirty="0" err="1" smtClean="0">
                <a:latin typeface="Arial" panose="020B0604020202020204" pitchFamily="34" charset="0"/>
                <a:cs typeface="Arial" panose="020B0604020202020204" pitchFamily="34" charset="0"/>
              </a:rPr>
              <a:t>Chèn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trích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dẫn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53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t>
            </a:r>
            <a:r>
              <a:rPr lang="en-US" dirty="0" err="1"/>
              <a:t>Hướng</a:t>
            </a:r>
            <a:r>
              <a:rPr lang="en-US" dirty="0"/>
              <a:t> </a:t>
            </a:r>
            <a:r>
              <a:rPr lang="en-US" dirty="0" err="1"/>
              <a:t>dẫn</a:t>
            </a:r>
            <a:r>
              <a:rPr lang="en-US" dirty="0"/>
              <a:t> </a:t>
            </a:r>
            <a:r>
              <a:rPr lang="en-US" dirty="0" err="1"/>
              <a:t>chèn</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tự</a:t>
            </a:r>
            <a:r>
              <a:rPr lang="en-US" dirty="0"/>
              <a:t> </a:t>
            </a:r>
            <a:r>
              <a:rPr lang="en-US" dirty="0" err="1"/>
              <a:t>động</a:t>
            </a:r>
            <a:r>
              <a:rPr lang="en-US" dirty="0"/>
              <a:t> Word</a:t>
            </a: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Chèn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khảo</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39</a:t>
            </a:fld>
            <a:endParaRPr lang="en-US"/>
          </a:p>
        </p:txBody>
      </p:sp>
      <p:pic>
        <p:nvPicPr>
          <p:cNvPr id="6" name="Picture 5"/>
          <p:cNvPicPr>
            <a:picLocks noChangeAspect="1"/>
          </p:cNvPicPr>
          <p:nvPr/>
        </p:nvPicPr>
        <p:blipFill>
          <a:blip r:embed="rId2"/>
          <a:stretch>
            <a:fillRect/>
          </a:stretch>
        </p:blipFill>
        <p:spPr>
          <a:xfrm>
            <a:off x="611290" y="1888501"/>
            <a:ext cx="10488489" cy="4467849"/>
          </a:xfrm>
          <a:prstGeom prst="rect">
            <a:avLst/>
          </a:prstGeom>
        </p:spPr>
      </p:pic>
    </p:spTree>
    <p:extLst>
      <p:ext uri="{BB962C8B-B14F-4D97-AF65-F5344CB8AC3E}">
        <p14:creationId xmlns:p14="http://schemas.microsoft.com/office/powerpoint/2010/main" val="1557727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PT </a:t>
            </a:r>
            <a:r>
              <a:rPr lang="en-US" dirty="0" err="1"/>
              <a:t>sử</a:t>
            </a:r>
            <a:r>
              <a:rPr lang="en-US" dirty="0"/>
              <a:t> </a:t>
            </a:r>
            <a:r>
              <a:rPr lang="en-US" dirty="0" err="1"/>
              <a:t>dụng</a:t>
            </a:r>
            <a:r>
              <a:rPr lang="en-US" dirty="0"/>
              <a:t> email @tqu.edu.vn</a:t>
            </a:r>
          </a:p>
        </p:txBody>
      </p:sp>
      <p:sp>
        <p:nvSpPr>
          <p:cNvPr id="3" name="Content Placeholder 2"/>
          <p:cNvSpPr>
            <a:spLocks noGrp="1"/>
          </p:cNvSpPr>
          <p:nvPr>
            <p:ph idx="1"/>
          </p:nvPr>
        </p:nvSpPr>
        <p:spPr>
          <a:xfrm>
            <a:off x="838200" y="922564"/>
            <a:ext cx="11140440" cy="5254399"/>
          </a:xfrm>
        </p:spPr>
        <p:txBody>
          <a:bodyPr/>
          <a:lstStyle/>
          <a:p>
            <a:r>
              <a:rPr lang="en-US" dirty="0" err="1" smtClean="0">
                <a:latin typeface="Arial" panose="020B0604020202020204" pitchFamily="34" charset="0"/>
                <a:cs typeface="Arial" panose="020B0604020202020204" pitchFamily="34" charset="0"/>
              </a:rPr>
              <a:t>Đăng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nhập</a:t>
            </a:r>
            <a:endParaRPr lang="en-US" dirty="0" smtClean="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a:t>
            </a:fld>
            <a:endParaRPr lang="en-US"/>
          </a:p>
        </p:txBody>
      </p:sp>
      <p:pic>
        <p:nvPicPr>
          <p:cNvPr id="9" name="Picture 8"/>
          <p:cNvPicPr>
            <a:picLocks noChangeAspect="1"/>
          </p:cNvPicPr>
          <p:nvPr/>
        </p:nvPicPr>
        <p:blipFill>
          <a:blip r:embed="rId2"/>
          <a:stretch>
            <a:fillRect/>
          </a:stretch>
        </p:blipFill>
        <p:spPr>
          <a:xfrm>
            <a:off x="0" y="1754050"/>
            <a:ext cx="4648849" cy="3591426"/>
          </a:xfrm>
          <a:prstGeom prst="rect">
            <a:avLst/>
          </a:prstGeom>
        </p:spPr>
      </p:pic>
      <p:sp>
        <p:nvSpPr>
          <p:cNvPr id="10" name="Right Arrow 9"/>
          <p:cNvSpPr/>
          <p:nvPr/>
        </p:nvSpPr>
        <p:spPr>
          <a:xfrm>
            <a:off x="4937760" y="3169920"/>
            <a:ext cx="264160" cy="487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8748980" y="1723570"/>
            <a:ext cx="4906060" cy="5430008"/>
          </a:xfrm>
          <a:prstGeom prst="rect">
            <a:avLst/>
          </a:prstGeom>
        </p:spPr>
      </p:pic>
      <p:pic>
        <p:nvPicPr>
          <p:cNvPr id="12" name="Picture 11"/>
          <p:cNvPicPr>
            <a:picLocks noChangeAspect="1"/>
          </p:cNvPicPr>
          <p:nvPr/>
        </p:nvPicPr>
        <p:blipFill rotWithShape="1">
          <a:blip r:embed="rId4"/>
          <a:srcRect l="8706" r="9795"/>
          <a:stretch/>
        </p:blipFill>
        <p:spPr>
          <a:xfrm>
            <a:off x="5201920" y="2009545"/>
            <a:ext cx="3423920" cy="3296110"/>
          </a:xfrm>
          <a:prstGeom prst="rect">
            <a:avLst/>
          </a:prstGeom>
        </p:spPr>
      </p:pic>
    </p:spTree>
    <p:extLst>
      <p:ext uri="{BB962C8B-B14F-4D97-AF65-F5344CB8AC3E}">
        <p14:creationId xmlns:p14="http://schemas.microsoft.com/office/powerpoint/2010/main" val="9303023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t>
            </a:r>
            <a:r>
              <a:rPr lang="en-US" dirty="0" err="1"/>
              <a:t>Hướng</a:t>
            </a:r>
            <a:r>
              <a:rPr lang="en-US" dirty="0"/>
              <a:t> </a:t>
            </a:r>
            <a:r>
              <a:rPr lang="en-US" dirty="0" err="1"/>
              <a:t>dẫn</a:t>
            </a:r>
            <a:r>
              <a:rPr lang="en-US" dirty="0"/>
              <a:t> </a:t>
            </a:r>
            <a:r>
              <a:rPr lang="en-US" dirty="0" err="1"/>
              <a:t>chèn</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tự</a:t>
            </a:r>
            <a:r>
              <a:rPr lang="en-US" dirty="0"/>
              <a:t> </a:t>
            </a:r>
            <a:r>
              <a:rPr lang="en-US" dirty="0" err="1"/>
              <a:t>động</a:t>
            </a:r>
            <a:r>
              <a:rPr lang="en-US" dirty="0"/>
              <a:t> Word</a:t>
            </a: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Chèn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khảo</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40</a:t>
            </a:fld>
            <a:endParaRPr lang="en-US"/>
          </a:p>
        </p:txBody>
      </p:sp>
      <p:pic>
        <p:nvPicPr>
          <p:cNvPr id="6" name="Picture 5"/>
          <p:cNvPicPr>
            <a:picLocks noChangeAspect="1"/>
          </p:cNvPicPr>
          <p:nvPr/>
        </p:nvPicPr>
        <p:blipFill>
          <a:blip r:embed="rId2"/>
          <a:stretch>
            <a:fillRect/>
          </a:stretch>
        </p:blipFill>
        <p:spPr>
          <a:xfrm>
            <a:off x="2825014" y="1388784"/>
            <a:ext cx="8528786" cy="5565264"/>
          </a:xfrm>
          <a:prstGeom prst="rect">
            <a:avLst/>
          </a:prstGeom>
        </p:spPr>
      </p:pic>
    </p:spTree>
    <p:extLst>
      <p:ext uri="{BB962C8B-B14F-4D97-AF65-F5344CB8AC3E}">
        <p14:creationId xmlns:p14="http://schemas.microsoft.com/office/powerpoint/2010/main" val="23594775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t>
            </a:r>
            <a:r>
              <a:rPr lang="en-US" dirty="0" err="1"/>
              <a:t>Hướng</a:t>
            </a:r>
            <a:r>
              <a:rPr lang="en-US" dirty="0"/>
              <a:t> </a:t>
            </a:r>
            <a:r>
              <a:rPr lang="en-US" dirty="0" err="1"/>
              <a:t>dẫn</a:t>
            </a:r>
            <a:r>
              <a:rPr lang="en-US" dirty="0"/>
              <a:t> </a:t>
            </a:r>
            <a:r>
              <a:rPr lang="en-US" dirty="0" err="1"/>
              <a:t>chèn</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tự</a:t>
            </a:r>
            <a:r>
              <a:rPr lang="en-US" dirty="0"/>
              <a:t> </a:t>
            </a:r>
            <a:r>
              <a:rPr lang="en-US" dirty="0" err="1"/>
              <a:t>động</a:t>
            </a:r>
            <a:r>
              <a:rPr lang="en-US" dirty="0"/>
              <a:t> Word</a:t>
            </a:r>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Trích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dẫn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tham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khảo</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41</a:t>
            </a:fld>
            <a:endParaRPr lang="en-US"/>
          </a:p>
        </p:txBody>
      </p:sp>
      <p:pic>
        <p:nvPicPr>
          <p:cNvPr id="6" name="Picture 5"/>
          <p:cNvPicPr>
            <a:picLocks noChangeAspect="1"/>
          </p:cNvPicPr>
          <p:nvPr/>
        </p:nvPicPr>
        <p:blipFill>
          <a:blip r:embed="rId2"/>
          <a:stretch>
            <a:fillRect/>
          </a:stretch>
        </p:blipFill>
        <p:spPr>
          <a:xfrm>
            <a:off x="989154" y="1458844"/>
            <a:ext cx="10364646" cy="5525271"/>
          </a:xfrm>
          <a:prstGeom prst="rect">
            <a:avLst/>
          </a:prstGeom>
        </p:spPr>
      </p:pic>
      <p:sp>
        <p:nvSpPr>
          <p:cNvPr id="7" name="Rectangle 6"/>
          <p:cNvSpPr/>
          <p:nvPr/>
        </p:nvSpPr>
        <p:spPr>
          <a:xfrm>
            <a:off x="1869440" y="3891280"/>
            <a:ext cx="3870960" cy="1239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124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t>
            </a:r>
            <a:r>
              <a:rPr lang="en-US" dirty="0" err="1"/>
              <a:t>Hướng</a:t>
            </a:r>
            <a:r>
              <a:rPr lang="en-US" dirty="0"/>
              <a:t> </a:t>
            </a:r>
            <a:r>
              <a:rPr lang="en-US" dirty="0" err="1"/>
              <a:t>dẫn</a:t>
            </a:r>
            <a:r>
              <a:rPr lang="en-US" dirty="0"/>
              <a:t> </a:t>
            </a:r>
            <a:r>
              <a:rPr lang="en-US" dirty="0" err="1"/>
              <a:t>chèn</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tự</a:t>
            </a:r>
            <a:r>
              <a:rPr lang="en-US" dirty="0"/>
              <a:t> </a:t>
            </a:r>
            <a:r>
              <a:rPr lang="en-US" dirty="0" err="1"/>
              <a:t>động</a:t>
            </a:r>
            <a:r>
              <a:rPr lang="en-US" dirty="0"/>
              <a:t> Word</a:t>
            </a:r>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Một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số</a:t>
            </a:r>
            <a:r>
              <a:rPr lang="en-US" dirty="0" smtClean="0">
                <a:latin typeface="Arial" panose="020B0604020202020204" pitchFamily="34" charset="0"/>
                <a:cs typeface="Arial" panose="020B0604020202020204" pitchFamily="34" charset="0"/>
              </a:rPr>
              <a:t> Video </a:t>
            </a:r>
            <a:r>
              <a:rPr lang="en-US" dirty="0" err="1" smtClean="0">
                <a:latin typeface="Arial" panose="020B0604020202020204" pitchFamily="34" charset="0"/>
                <a:cs typeface="Arial" panose="020B0604020202020204" pitchFamily="34" charset="0"/>
              </a:rPr>
              <a:t>hướng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dẫn</a:t>
            </a:r>
            <a:endParaRPr lang="en-US" dirty="0" smtClean="0">
              <a:latin typeface="Arial" panose="020B0604020202020204" pitchFamily="34" charset="0"/>
              <a:cs typeface="Arial" panose="020B0604020202020204" pitchFamily="34" charset="0"/>
            </a:endParaRPr>
          </a:p>
          <a:p>
            <a:pPr lvl="1"/>
            <a:r>
              <a:rPr lang="en-US" dirty="0" err="1" smtClean="0">
                <a:latin typeface="Arial" panose="020B0604020202020204" pitchFamily="34" charset="0"/>
                <a:cs typeface="Arial" panose="020B0604020202020204" pitchFamily="34" charset="0"/>
              </a:rPr>
              <a:t>Chèn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giản</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2"/>
              </a:rPr>
              <a:t>https://</a:t>
            </a:r>
            <a:r>
              <a:rPr lang="en-US" dirty="0" smtClean="0">
                <a:latin typeface="Arial" panose="020B0604020202020204" pitchFamily="34" charset="0"/>
                <a:cs typeface="Arial" panose="020B0604020202020204" pitchFamily="34" charset="0"/>
                <a:hlinkClick r:id="rId2"/>
              </a:rPr>
              <a:t>www.youtube.com/watch?v=68aVoI3rokk</a:t>
            </a:r>
            <a:endParaRPr lang="en-US" dirty="0" smtClean="0">
              <a:latin typeface="Arial" panose="020B0604020202020204" pitchFamily="34" charset="0"/>
              <a:cs typeface="Arial" panose="020B0604020202020204" pitchFamily="34" charset="0"/>
            </a:endParaRPr>
          </a:p>
          <a:p>
            <a:pPr lvl="1"/>
            <a:r>
              <a:rPr lang="en-US" dirty="0" err="1" smtClean="0">
                <a:latin typeface="Arial" panose="020B0604020202020204" pitchFamily="34" charset="0"/>
                <a:cs typeface="Arial" panose="020B0604020202020204" pitchFamily="34" charset="0"/>
              </a:rPr>
              <a:t>Chèn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tham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khảo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Endnote: </a:t>
            </a:r>
            <a:r>
              <a:rPr lang="en-US" dirty="0">
                <a:latin typeface="Arial" panose="020B0604020202020204" pitchFamily="34" charset="0"/>
                <a:cs typeface="Arial" panose="020B0604020202020204" pitchFamily="34" charset="0"/>
                <a:hlinkClick r:id="rId3"/>
              </a:rPr>
              <a:t>https://</a:t>
            </a:r>
            <a:r>
              <a:rPr lang="en-US" dirty="0" smtClean="0">
                <a:latin typeface="Arial" panose="020B0604020202020204" pitchFamily="34" charset="0"/>
                <a:cs typeface="Arial" panose="020B0604020202020204" pitchFamily="34" charset="0"/>
                <a:hlinkClick r:id="rId3"/>
              </a:rPr>
              <a:t>www.youtube.com/watch?v=n85JUIDnpEE&amp;t=40s</a:t>
            </a:r>
            <a:endParaRPr lang="en-US" dirty="0" smtClean="0">
              <a:latin typeface="Arial" panose="020B0604020202020204" pitchFamily="34" charset="0"/>
              <a:cs typeface="Arial" panose="020B0604020202020204" pitchFamily="34" charset="0"/>
            </a:endParaRPr>
          </a:p>
          <a:p>
            <a:pPr lvl="1"/>
            <a:r>
              <a:rPr lang="en-US" dirty="0" err="1" smtClean="0">
                <a:latin typeface="Arial" panose="020B0604020202020204" pitchFamily="34" charset="0"/>
                <a:cs typeface="Arial" panose="020B0604020202020204" pitchFamily="34" charset="0"/>
              </a:rPr>
              <a:t>Chèn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theo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danh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mục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tiếng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Việt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tiếng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Anh</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a:rPr>
              <a:t>https://</a:t>
            </a:r>
            <a:r>
              <a:rPr lang="en-US" dirty="0" smtClean="0">
                <a:latin typeface="Arial" panose="020B0604020202020204" pitchFamily="34" charset="0"/>
                <a:cs typeface="Arial" panose="020B0604020202020204" pitchFamily="34" charset="0"/>
                <a:hlinkClick r:id="rId4"/>
              </a:rPr>
              <a:t>www.youtube.com/watch?v=LQ13Qm0rhJM</a:t>
            </a:r>
            <a:endParaRPr lang="en-US" dirty="0" smtClean="0">
              <a:latin typeface="Arial" panose="020B0604020202020204" pitchFamily="34" charset="0"/>
              <a:cs typeface="Arial" panose="020B0604020202020204" pitchFamily="34" charset="0"/>
            </a:endParaRPr>
          </a:p>
          <a:p>
            <a:pPr lvl="1"/>
            <a:endParaRPr lang="en-US" dirty="0"/>
          </a:p>
          <a:p>
            <a:pPr lvl="1"/>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42</a:t>
            </a:fld>
            <a:endParaRPr lang="en-US"/>
          </a:p>
        </p:txBody>
      </p:sp>
    </p:spTree>
    <p:extLst>
      <p:ext uri="{BB962C8B-B14F-4D97-AF65-F5344CB8AC3E}">
        <p14:creationId xmlns:p14="http://schemas.microsoft.com/office/powerpoint/2010/main" val="3057322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a:t>
            </a:r>
            <a:r>
              <a:rPr lang="en-US" dirty="0" smtClean="0"/>
              <a:t>PT </a:t>
            </a:r>
            <a:r>
              <a:rPr lang="en-US" dirty="0" err="1" smtClean="0"/>
              <a:t>viết</a:t>
            </a:r>
            <a:r>
              <a:rPr lang="en-US" dirty="0" smtClean="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smtClean="0"/>
              <a:t>tín</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Thực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xuất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bản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báo</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43</a:t>
            </a:fld>
            <a:endParaRPr lang="en-US"/>
          </a:p>
        </p:txBody>
      </p:sp>
      <p:pic>
        <p:nvPicPr>
          <p:cNvPr id="6" name="Picture 5"/>
          <p:cNvPicPr>
            <a:picLocks noChangeAspect="1"/>
          </p:cNvPicPr>
          <p:nvPr/>
        </p:nvPicPr>
        <p:blipFill>
          <a:blip r:embed="rId2"/>
          <a:stretch>
            <a:fillRect/>
          </a:stretch>
        </p:blipFill>
        <p:spPr>
          <a:xfrm>
            <a:off x="1463357" y="1790902"/>
            <a:ext cx="9265285" cy="2797290"/>
          </a:xfrm>
          <a:prstGeom prst="rect">
            <a:avLst/>
          </a:prstGeom>
        </p:spPr>
      </p:pic>
      <p:sp>
        <p:nvSpPr>
          <p:cNvPr id="7" name="Rectangle 6"/>
          <p:cNvSpPr/>
          <p:nvPr/>
        </p:nvSpPr>
        <p:spPr>
          <a:xfrm>
            <a:off x="4897120" y="3230880"/>
            <a:ext cx="2631440" cy="487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025721" y="5428339"/>
            <a:ext cx="10831437" cy="838317"/>
          </a:xfrm>
          <a:prstGeom prst="rect">
            <a:avLst/>
          </a:prstGeom>
        </p:spPr>
      </p:pic>
    </p:spTree>
    <p:extLst>
      <p:ext uri="{BB962C8B-B14F-4D97-AF65-F5344CB8AC3E}">
        <p14:creationId xmlns:p14="http://schemas.microsoft.com/office/powerpoint/2010/main" val="88147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44</a:t>
            </a:fld>
            <a:endParaRPr lang="en-US"/>
          </a:p>
        </p:txBody>
      </p:sp>
      <p:pic>
        <p:nvPicPr>
          <p:cNvPr id="6" name="Picture 5"/>
          <p:cNvPicPr>
            <a:picLocks noChangeAspect="1"/>
          </p:cNvPicPr>
          <p:nvPr/>
        </p:nvPicPr>
        <p:blipFill rotWithShape="1">
          <a:blip r:embed="rId2"/>
          <a:srcRect l="22857" t="9188" r="25476" b="10670"/>
          <a:stretch/>
        </p:blipFill>
        <p:spPr>
          <a:xfrm>
            <a:off x="1190171" y="1494971"/>
            <a:ext cx="9448800" cy="8244115"/>
          </a:xfrm>
          <a:prstGeom prst="rect">
            <a:avLst/>
          </a:prstGeom>
        </p:spPr>
      </p:pic>
      <p:sp>
        <p:nvSpPr>
          <p:cNvPr id="7" name="Rectangle 6"/>
          <p:cNvSpPr/>
          <p:nvPr/>
        </p:nvSpPr>
        <p:spPr>
          <a:xfrm>
            <a:off x="1727199" y="3685834"/>
            <a:ext cx="1843314" cy="5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68171" y="4714421"/>
            <a:ext cx="2140858" cy="240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07886" y="4187485"/>
            <a:ext cx="3556000" cy="4716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9130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normAutofit lnSpcReduction="10000"/>
          </a:bodyPr>
          <a:lstStyle/>
          <a:p>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báo</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err="1" smtClean="0">
                <a:solidFill>
                  <a:srgbClr val="FF0000"/>
                </a:solidFill>
                <a:latin typeface="Arial" panose="020B0604020202020204" pitchFamily="34" charset="0"/>
                <a:cs typeface="Arial" panose="020B0604020202020204" pitchFamily="34" charset="0"/>
              </a:rPr>
              <a:t>Tồn</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tại</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rất</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nhiều</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lỗi</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chế</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bản</a:t>
            </a:r>
            <a:endParaRPr lang="en-US" b="1" dirty="0">
              <a:solidFill>
                <a:srgbClr val="FF0000"/>
              </a:solidFill>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45</a:t>
            </a:fld>
            <a:endParaRPr lang="en-US"/>
          </a:p>
        </p:txBody>
      </p:sp>
      <p:pic>
        <p:nvPicPr>
          <p:cNvPr id="6" name="Picture 5"/>
          <p:cNvPicPr>
            <a:picLocks noChangeAspect="1"/>
          </p:cNvPicPr>
          <p:nvPr/>
        </p:nvPicPr>
        <p:blipFill>
          <a:blip r:embed="rId2"/>
          <a:stretch>
            <a:fillRect/>
          </a:stretch>
        </p:blipFill>
        <p:spPr>
          <a:xfrm>
            <a:off x="688768" y="1516742"/>
            <a:ext cx="10583752" cy="3905795"/>
          </a:xfrm>
          <a:prstGeom prst="rect">
            <a:avLst/>
          </a:prstGeom>
        </p:spPr>
      </p:pic>
    </p:spTree>
    <p:extLst>
      <p:ext uri="{BB962C8B-B14F-4D97-AF65-F5344CB8AC3E}">
        <p14:creationId xmlns:p14="http://schemas.microsoft.com/office/powerpoint/2010/main" val="1095273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Tra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danh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mục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tạp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uy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tín</a:t>
            </a:r>
            <a:r>
              <a:rPr lang="en-US" dirty="0" smtClean="0">
                <a:latin typeface="Arial" panose="020B0604020202020204" pitchFamily="34" charset="0"/>
                <a:cs typeface="Arial" panose="020B0604020202020204" pitchFamily="34" charset="0"/>
              </a:rPr>
              <a:t> (8/2023)</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46</a:t>
            </a:fld>
            <a:endParaRPr lang="en-US"/>
          </a:p>
        </p:txBody>
      </p:sp>
      <p:pic>
        <p:nvPicPr>
          <p:cNvPr id="6" name="Picture 5"/>
          <p:cNvPicPr>
            <a:picLocks noChangeAspect="1"/>
          </p:cNvPicPr>
          <p:nvPr/>
        </p:nvPicPr>
        <p:blipFill>
          <a:blip r:embed="rId2"/>
          <a:stretch>
            <a:fillRect/>
          </a:stretch>
        </p:blipFill>
        <p:spPr>
          <a:xfrm>
            <a:off x="0" y="1635443"/>
            <a:ext cx="8072552" cy="4541520"/>
          </a:xfrm>
          <a:prstGeom prst="rect">
            <a:avLst/>
          </a:prstGeom>
        </p:spPr>
      </p:pic>
      <p:sp>
        <p:nvSpPr>
          <p:cNvPr id="7" name="TextBox 6"/>
          <p:cNvSpPr txBox="1"/>
          <p:nvPr/>
        </p:nvSpPr>
        <p:spPr>
          <a:xfrm>
            <a:off x="8487784" y="1484555"/>
            <a:ext cx="3625327" cy="1477328"/>
          </a:xfrm>
          <a:prstGeom prst="rect">
            <a:avLst/>
          </a:prstGeom>
          <a:noFill/>
        </p:spPr>
        <p:txBody>
          <a:bodyPr wrap="square" rtlCol="0">
            <a:spAutoFit/>
          </a:bodyPr>
          <a:lstStyle/>
          <a:p>
            <a:r>
              <a:rPr lang="vi-VN" dirty="0"/>
              <a:t> SCI (Science Citation Index), vốn tập trung vào các lĩnh vực Khoa học tự nhiên, Kĩ thuật và Công nghệ có chất lượng cao và truyền thống lâu đời nhất thế </a:t>
            </a:r>
            <a:r>
              <a:rPr lang="vi-VN" dirty="0" smtClean="0"/>
              <a:t>giới</a:t>
            </a:r>
            <a:r>
              <a:rPr lang="en-US" dirty="0" smtClean="0"/>
              <a:t>.</a:t>
            </a:r>
            <a:endParaRPr lang="en-US" dirty="0"/>
          </a:p>
        </p:txBody>
      </p:sp>
      <p:sp>
        <p:nvSpPr>
          <p:cNvPr id="8" name="TextBox 7"/>
          <p:cNvSpPr txBox="1"/>
          <p:nvPr/>
        </p:nvSpPr>
        <p:spPr>
          <a:xfrm>
            <a:off x="8610600" y="3324113"/>
            <a:ext cx="3502511" cy="1754326"/>
          </a:xfrm>
          <a:prstGeom prst="rect">
            <a:avLst/>
          </a:prstGeom>
          <a:noFill/>
        </p:spPr>
        <p:txBody>
          <a:bodyPr wrap="square" rtlCol="0">
            <a:spAutoFit/>
          </a:bodyPr>
          <a:lstStyle/>
          <a:p>
            <a:r>
              <a:rPr lang="vi-VN" dirty="0"/>
              <a:t>SCIE (Science Citation Index Expanded), gồm các tạp chí Khoa học tự nhiên, Kỹ thuật và Công nghệ, Xã hội, Nhân văn và Nghệ thuật được xuất bản từ năm 1900 đến nay</a:t>
            </a:r>
            <a:endParaRPr lang="en-US" dirty="0"/>
          </a:p>
        </p:txBody>
      </p:sp>
      <p:sp>
        <p:nvSpPr>
          <p:cNvPr id="9" name="TextBox 8"/>
          <p:cNvSpPr txBox="1"/>
          <p:nvPr/>
        </p:nvSpPr>
        <p:spPr>
          <a:xfrm>
            <a:off x="8678283" y="5255729"/>
            <a:ext cx="3367144" cy="923330"/>
          </a:xfrm>
          <a:prstGeom prst="rect">
            <a:avLst/>
          </a:prstGeom>
          <a:noFill/>
        </p:spPr>
        <p:txBody>
          <a:bodyPr wrap="square" rtlCol="0">
            <a:spAutoFit/>
          </a:bodyPr>
          <a:lstStyle/>
          <a:p>
            <a:r>
              <a:rPr lang="en-US" dirty="0"/>
              <a:t>SSCI (Social Science Citation Index) </a:t>
            </a:r>
            <a:r>
              <a:rPr lang="en-US" dirty="0" err="1"/>
              <a:t>và</a:t>
            </a:r>
            <a:r>
              <a:rPr lang="en-US" dirty="0"/>
              <a:t> A&amp;HCI (Arts &amp; Humanities Citation Index).</a:t>
            </a:r>
          </a:p>
        </p:txBody>
      </p:sp>
      <p:sp>
        <p:nvSpPr>
          <p:cNvPr id="10" name="TextBox 9"/>
          <p:cNvSpPr txBox="1"/>
          <p:nvPr/>
        </p:nvSpPr>
        <p:spPr>
          <a:xfrm>
            <a:off x="2113280" y="6348333"/>
            <a:ext cx="224536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Web of Science</a:t>
            </a:r>
            <a:endParaRPr lang="en-US" dirty="0">
              <a:latin typeface="Arial" panose="020B0604020202020204" pitchFamily="34" charset="0"/>
              <a:cs typeface="Arial" panose="020B0604020202020204" pitchFamily="34" charset="0"/>
            </a:endParaRPr>
          </a:p>
        </p:txBody>
      </p:sp>
      <p:cxnSp>
        <p:nvCxnSpPr>
          <p:cNvPr id="12" name="Straight Arrow Connector 11"/>
          <p:cNvCxnSpPr>
            <a:stCxn id="10" idx="0"/>
          </p:cNvCxnSpPr>
          <p:nvPr/>
        </p:nvCxnSpPr>
        <p:spPr>
          <a:xfrm flipH="1" flipV="1">
            <a:off x="2844800" y="5425440"/>
            <a:ext cx="391160" cy="922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0"/>
          </p:cNvCxnSpPr>
          <p:nvPr/>
        </p:nvCxnSpPr>
        <p:spPr>
          <a:xfrm flipV="1">
            <a:off x="3235960" y="5577840"/>
            <a:ext cx="2717800" cy="770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0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mục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uy</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tín</a:t>
            </a:r>
            <a:endParaRPr lang="en-US"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Web of Science: </a:t>
            </a:r>
            <a:r>
              <a:rPr lang="en-US" b="1" dirty="0">
                <a:hlinkClick r:id="rId2"/>
              </a:rPr>
              <a:t>https://</a:t>
            </a:r>
            <a:r>
              <a:rPr lang="en-US" b="1" dirty="0" smtClean="0">
                <a:hlinkClick r:id="rId2"/>
              </a:rPr>
              <a:t>mjl.clarivate.com/search-results</a:t>
            </a:r>
            <a:endParaRPr lang="en-US" b="1" dirty="0" smtClean="0"/>
          </a:p>
          <a:p>
            <a:pPr lvl="1"/>
            <a:endParaRPr lang="en-US" b="1" dirty="0"/>
          </a:p>
          <a:p>
            <a:pPr lvl="1"/>
            <a:endParaRPr lang="en-US" b="1" dirty="0" smtClean="0"/>
          </a:p>
          <a:p>
            <a:pPr lvl="1"/>
            <a:endParaRPr lang="en-US" b="1" dirty="0"/>
          </a:p>
          <a:p>
            <a:pPr lvl="1"/>
            <a:endParaRPr lang="en-US" b="1" dirty="0" smtClean="0"/>
          </a:p>
          <a:p>
            <a:pPr lvl="1"/>
            <a:endParaRPr lang="en-US" b="1" dirty="0"/>
          </a:p>
          <a:p>
            <a:pPr lvl="1"/>
            <a:endParaRPr lang="en-US" b="1" dirty="0" smtClean="0"/>
          </a:p>
          <a:p>
            <a:pPr lvl="1"/>
            <a:r>
              <a:rPr lang="en-US" dirty="0" smtClean="0">
                <a:latin typeface="Arial" panose="020B0604020202020204" pitchFamily="34" charset="0"/>
                <a:cs typeface="Arial" panose="020B0604020202020204" pitchFamily="34" charset="0"/>
              </a:rPr>
              <a:t>Scopus</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https://www.scopus.com/sources.uri?zone=TopNavBar&amp;origin</a:t>
            </a:r>
            <a:r>
              <a:rPr lang="en-US" dirty="0" smtClean="0">
                <a:latin typeface="Arial" panose="020B0604020202020204" pitchFamily="34" charset="0"/>
                <a:cs typeface="Arial" panose="020B0604020202020204" pitchFamily="34" charset="0"/>
              </a:rPr>
              <a:t>=</a:t>
            </a:r>
          </a:p>
          <a:p>
            <a:pPr lvl="1"/>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47</a:t>
            </a:fld>
            <a:endParaRPr lang="en-US"/>
          </a:p>
        </p:txBody>
      </p:sp>
      <p:pic>
        <p:nvPicPr>
          <p:cNvPr id="6" name="Picture 5"/>
          <p:cNvPicPr>
            <a:picLocks noChangeAspect="1"/>
          </p:cNvPicPr>
          <p:nvPr/>
        </p:nvPicPr>
        <p:blipFill rotWithShape="1">
          <a:blip r:embed="rId4"/>
          <a:srcRect b="21951"/>
          <a:stretch/>
        </p:blipFill>
        <p:spPr>
          <a:xfrm>
            <a:off x="5402062" y="1747519"/>
            <a:ext cx="5951738" cy="2418081"/>
          </a:xfrm>
          <a:prstGeom prst="rect">
            <a:avLst/>
          </a:prstGeom>
        </p:spPr>
      </p:pic>
      <p:pic>
        <p:nvPicPr>
          <p:cNvPr id="7" name="Picture 6"/>
          <p:cNvPicPr>
            <a:picLocks noChangeAspect="1"/>
          </p:cNvPicPr>
          <p:nvPr/>
        </p:nvPicPr>
        <p:blipFill rotWithShape="1">
          <a:blip r:embed="rId5"/>
          <a:srcRect t="11847"/>
          <a:stretch/>
        </p:blipFill>
        <p:spPr>
          <a:xfrm>
            <a:off x="5742305" y="4755163"/>
            <a:ext cx="6449695" cy="2102837"/>
          </a:xfrm>
          <a:prstGeom prst="rect">
            <a:avLst/>
          </a:prstGeom>
        </p:spPr>
      </p:pic>
    </p:spTree>
    <p:extLst>
      <p:ext uri="{BB962C8B-B14F-4D97-AF65-F5344CB8AC3E}">
        <p14:creationId xmlns:p14="http://schemas.microsoft.com/office/powerpoint/2010/main" val="9804319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Tra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xếp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hạng</a:t>
            </a:r>
            <a:r>
              <a:rPr lang="en-US" dirty="0" smtClean="0">
                <a:latin typeface="Arial" panose="020B0604020202020204" pitchFamily="34" charset="0"/>
                <a:cs typeface="Arial" panose="020B0604020202020204" pitchFamily="34" charset="0"/>
              </a:rPr>
              <a:t> Q:</a:t>
            </a:r>
          </a:p>
          <a:p>
            <a:pPr lvl="1"/>
            <a:r>
              <a:rPr lang="en-US" dirty="0">
                <a:latin typeface="Arial" panose="020B0604020202020204" pitchFamily="34" charset="0"/>
                <a:cs typeface="Arial" panose="020B0604020202020204" pitchFamily="34" charset="0"/>
                <a:hlinkClick r:id="rId2"/>
              </a:rPr>
              <a:t>https://</a:t>
            </a:r>
            <a:r>
              <a:rPr lang="en-US" dirty="0" smtClean="0">
                <a:latin typeface="Arial" panose="020B0604020202020204" pitchFamily="34" charset="0"/>
                <a:cs typeface="Arial" panose="020B0604020202020204" pitchFamily="34" charset="0"/>
                <a:hlinkClick r:id="rId2"/>
              </a:rPr>
              <a:t>www.scimagojr.com/index.php</a:t>
            </a:r>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48</a:t>
            </a:fld>
            <a:endParaRPr lang="en-US"/>
          </a:p>
        </p:txBody>
      </p:sp>
      <p:pic>
        <p:nvPicPr>
          <p:cNvPr id="6" name="Picture 5"/>
          <p:cNvPicPr>
            <a:picLocks noChangeAspect="1"/>
          </p:cNvPicPr>
          <p:nvPr/>
        </p:nvPicPr>
        <p:blipFill>
          <a:blip r:embed="rId3"/>
          <a:stretch>
            <a:fillRect/>
          </a:stretch>
        </p:blipFill>
        <p:spPr>
          <a:xfrm>
            <a:off x="1" y="1734580"/>
            <a:ext cx="5151120" cy="2255965"/>
          </a:xfrm>
          <a:prstGeom prst="rect">
            <a:avLst/>
          </a:prstGeom>
        </p:spPr>
      </p:pic>
      <p:pic>
        <p:nvPicPr>
          <p:cNvPr id="7" name="Picture 6"/>
          <p:cNvPicPr>
            <a:picLocks noChangeAspect="1"/>
          </p:cNvPicPr>
          <p:nvPr/>
        </p:nvPicPr>
        <p:blipFill>
          <a:blip r:embed="rId4"/>
          <a:stretch>
            <a:fillRect/>
          </a:stretch>
        </p:blipFill>
        <p:spPr>
          <a:xfrm>
            <a:off x="5313681" y="1698868"/>
            <a:ext cx="6776720" cy="3701789"/>
          </a:xfrm>
          <a:prstGeom prst="rect">
            <a:avLst/>
          </a:prstGeom>
        </p:spPr>
      </p:pic>
    </p:spTree>
    <p:extLst>
      <p:ext uri="{BB962C8B-B14F-4D97-AF65-F5344CB8AC3E}">
        <p14:creationId xmlns:p14="http://schemas.microsoft.com/office/powerpoint/2010/main" val="40286287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xếp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hạng</a:t>
            </a:r>
            <a:r>
              <a:rPr lang="en-US" dirty="0">
                <a:latin typeface="Arial" panose="020B0604020202020204" pitchFamily="34" charset="0"/>
                <a:cs typeface="Arial" panose="020B0604020202020204" pitchFamily="34" charset="0"/>
              </a:rPr>
              <a:t> Q:</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49</a:t>
            </a:fld>
            <a:endParaRPr lang="en-US"/>
          </a:p>
        </p:txBody>
      </p:sp>
      <p:pic>
        <p:nvPicPr>
          <p:cNvPr id="6" name="Picture 5"/>
          <p:cNvPicPr>
            <a:picLocks noChangeAspect="1"/>
          </p:cNvPicPr>
          <p:nvPr/>
        </p:nvPicPr>
        <p:blipFill>
          <a:blip r:embed="rId2"/>
          <a:stretch>
            <a:fillRect/>
          </a:stretch>
        </p:blipFill>
        <p:spPr>
          <a:xfrm>
            <a:off x="436880" y="1463202"/>
            <a:ext cx="11353800" cy="5258273"/>
          </a:xfrm>
          <a:prstGeom prst="rect">
            <a:avLst/>
          </a:prstGeom>
        </p:spPr>
      </p:pic>
    </p:spTree>
    <p:extLst>
      <p:ext uri="{BB962C8B-B14F-4D97-AF65-F5344CB8AC3E}">
        <p14:creationId xmlns:p14="http://schemas.microsoft.com/office/powerpoint/2010/main" val="3707699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PT </a:t>
            </a:r>
            <a:r>
              <a:rPr lang="en-US" dirty="0" err="1"/>
              <a:t>sử</a:t>
            </a:r>
            <a:r>
              <a:rPr lang="en-US" dirty="0"/>
              <a:t> </a:t>
            </a:r>
            <a:r>
              <a:rPr lang="en-US" dirty="0" err="1"/>
              <a:t>dụng</a:t>
            </a:r>
            <a:r>
              <a:rPr lang="en-US" dirty="0"/>
              <a:t> email @tqu.edu.vn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a:t>
            </a:fld>
            <a:endParaRPr lang="en-US"/>
          </a:p>
        </p:txBody>
      </p:sp>
      <p:pic>
        <p:nvPicPr>
          <p:cNvPr id="6" name="Picture 5"/>
          <p:cNvPicPr>
            <a:picLocks noChangeAspect="1"/>
          </p:cNvPicPr>
          <p:nvPr/>
        </p:nvPicPr>
        <p:blipFill rotWithShape="1">
          <a:blip r:embed="rId2"/>
          <a:srcRect t="4259" b="5014"/>
          <a:stretch/>
        </p:blipFill>
        <p:spPr>
          <a:xfrm>
            <a:off x="749760" y="922564"/>
            <a:ext cx="11526981" cy="5882640"/>
          </a:xfrm>
          <a:prstGeom prst="rect">
            <a:avLst/>
          </a:prstGeom>
        </p:spPr>
      </p:pic>
    </p:spTree>
    <p:extLst>
      <p:ext uri="{BB962C8B-B14F-4D97-AF65-F5344CB8AC3E}">
        <p14:creationId xmlns:p14="http://schemas.microsoft.com/office/powerpoint/2010/main" val="21260306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Danh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mục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tạp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Giáo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dục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Springer</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50</a:t>
            </a:fld>
            <a:endParaRPr lang="en-US"/>
          </a:p>
        </p:txBody>
      </p:sp>
      <p:pic>
        <p:nvPicPr>
          <p:cNvPr id="6" name="Picture 5"/>
          <p:cNvPicPr>
            <a:picLocks noChangeAspect="1"/>
          </p:cNvPicPr>
          <p:nvPr/>
        </p:nvPicPr>
        <p:blipFill>
          <a:blip r:embed="rId2"/>
          <a:stretch>
            <a:fillRect/>
          </a:stretch>
        </p:blipFill>
        <p:spPr>
          <a:xfrm>
            <a:off x="0" y="1767246"/>
            <a:ext cx="5992061" cy="3953427"/>
          </a:xfrm>
          <a:prstGeom prst="rect">
            <a:avLst/>
          </a:prstGeom>
        </p:spPr>
      </p:pic>
    </p:spTree>
    <p:extLst>
      <p:ext uri="{BB962C8B-B14F-4D97-AF65-F5344CB8AC3E}">
        <p14:creationId xmlns:p14="http://schemas.microsoft.com/office/powerpoint/2010/main" val="27663309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 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Danh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mục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Elsevier</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51</a:t>
            </a:fld>
            <a:endParaRPr lang="en-US"/>
          </a:p>
        </p:txBody>
      </p:sp>
      <p:pic>
        <p:nvPicPr>
          <p:cNvPr id="7" name="Picture 6"/>
          <p:cNvPicPr>
            <a:picLocks noChangeAspect="1"/>
          </p:cNvPicPr>
          <p:nvPr/>
        </p:nvPicPr>
        <p:blipFill>
          <a:blip r:embed="rId2"/>
          <a:stretch>
            <a:fillRect/>
          </a:stretch>
        </p:blipFill>
        <p:spPr>
          <a:xfrm>
            <a:off x="6259390" y="1713547"/>
            <a:ext cx="6786563" cy="4700180"/>
          </a:xfrm>
          <a:prstGeom prst="rect">
            <a:avLst/>
          </a:prstGeom>
        </p:spPr>
      </p:pic>
      <p:pic>
        <p:nvPicPr>
          <p:cNvPr id="8" name="Picture 7"/>
          <p:cNvPicPr>
            <a:picLocks noChangeAspect="1"/>
          </p:cNvPicPr>
          <p:nvPr/>
        </p:nvPicPr>
        <p:blipFill>
          <a:blip r:embed="rId3"/>
          <a:stretch>
            <a:fillRect/>
          </a:stretch>
        </p:blipFill>
        <p:spPr>
          <a:xfrm>
            <a:off x="-18397" y="1364553"/>
            <a:ext cx="5820587" cy="4991797"/>
          </a:xfrm>
          <a:prstGeom prst="rect">
            <a:avLst/>
          </a:prstGeom>
        </p:spPr>
      </p:pic>
      <p:sp>
        <p:nvSpPr>
          <p:cNvPr id="9" name="Right Arrow 8"/>
          <p:cNvSpPr/>
          <p:nvPr/>
        </p:nvSpPr>
        <p:spPr>
          <a:xfrm>
            <a:off x="5802190" y="3159760"/>
            <a:ext cx="557970" cy="610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1862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Tại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sao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vừa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vừa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chạy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52</a:t>
            </a:fld>
            <a:endParaRPr lang="en-US"/>
          </a:p>
        </p:txBody>
      </p:sp>
      <p:pic>
        <p:nvPicPr>
          <p:cNvPr id="6" name="Picture 5"/>
          <p:cNvPicPr>
            <a:picLocks noChangeAspect="1"/>
          </p:cNvPicPr>
          <p:nvPr/>
        </p:nvPicPr>
        <p:blipFill>
          <a:blip r:embed="rId2"/>
          <a:stretch>
            <a:fillRect/>
          </a:stretch>
        </p:blipFill>
        <p:spPr>
          <a:xfrm>
            <a:off x="894080" y="1608281"/>
            <a:ext cx="10145541" cy="4658375"/>
          </a:xfrm>
          <a:prstGeom prst="rect">
            <a:avLst/>
          </a:prstGeom>
        </p:spPr>
      </p:pic>
      <p:sp>
        <p:nvSpPr>
          <p:cNvPr id="7" name="Rectangle 6"/>
          <p:cNvSpPr/>
          <p:nvPr/>
        </p:nvSpPr>
        <p:spPr>
          <a:xfrm>
            <a:off x="2600960" y="3423920"/>
            <a:ext cx="1899920" cy="4165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00960" y="5447839"/>
            <a:ext cx="1899920" cy="4165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1040" y="6356350"/>
            <a:ext cx="3596640" cy="923330"/>
          </a:xfrm>
          <a:prstGeom prst="rect">
            <a:avLst/>
          </a:prstGeom>
          <a:noFill/>
        </p:spPr>
        <p:txBody>
          <a:bodyPr wrap="square" rtlCol="0">
            <a:spAutoFit/>
          </a:bodyPr>
          <a:lstStyle/>
          <a:p>
            <a:r>
              <a:rPr lang="en-US" dirty="0">
                <a:hlinkClick r:id="rId3"/>
              </a:rPr>
              <a:t>https://aibusiness.com</a:t>
            </a:r>
            <a:r>
              <a:rPr lang="en-US" dirty="0" smtClean="0">
                <a:hlinkClick r:id="rId3"/>
              </a:rPr>
              <a:t>/</a:t>
            </a:r>
            <a:endParaRPr lang="en-US" dirty="0" smtClean="0"/>
          </a:p>
          <a:p>
            <a:endParaRPr lang="en-US" dirty="0" smtClean="0"/>
          </a:p>
          <a:p>
            <a:endParaRPr lang="en-US" dirty="0"/>
          </a:p>
        </p:txBody>
      </p:sp>
    </p:spTree>
    <p:extLst>
      <p:ext uri="{BB962C8B-B14F-4D97-AF65-F5344CB8AC3E}">
        <p14:creationId xmlns:p14="http://schemas.microsoft.com/office/powerpoint/2010/main" val="40341451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Tại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vừa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vừa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chạy</a:t>
            </a:r>
            <a:r>
              <a:rPr lang="en-US" dirty="0">
                <a:latin typeface="Arial" panose="020B0604020202020204" pitchFamily="34" charset="0"/>
                <a:cs typeface="Arial" panose="020B0604020202020204" pitchFamily="34" charset="0"/>
              </a:rPr>
              <a:t>”</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53</a:t>
            </a:fld>
            <a:endParaRPr lang="en-US"/>
          </a:p>
        </p:txBody>
      </p:sp>
      <p:pic>
        <p:nvPicPr>
          <p:cNvPr id="6" name="Picture 5"/>
          <p:cNvPicPr>
            <a:picLocks noChangeAspect="1"/>
          </p:cNvPicPr>
          <p:nvPr/>
        </p:nvPicPr>
        <p:blipFill>
          <a:blip r:embed="rId2"/>
          <a:stretch>
            <a:fillRect/>
          </a:stretch>
        </p:blipFill>
        <p:spPr>
          <a:xfrm>
            <a:off x="1644403" y="1500405"/>
            <a:ext cx="8337797" cy="4766252"/>
          </a:xfrm>
          <a:prstGeom prst="rect">
            <a:avLst/>
          </a:prstGeom>
        </p:spPr>
      </p:pic>
      <p:sp>
        <p:nvSpPr>
          <p:cNvPr id="7" name="TextBox 6"/>
          <p:cNvSpPr txBox="1"/>
          <p:nvPr/>
        </p:nvSpPr>
        <p:spPr>
          <a:xfrm>
            <a:off x="284480" y="6356350"/>
            <a:ext cx="3647440" cy="646331"/>
          </a:xfrm>
          <a:prstGeom prst="rect">
            <a:avLst/>
          </a:prstGeom>
          <a:noFill/>
        </p:spPr>
        <p:txBody>
          <a:bodyPr wrap="square" rtlCol="0">
            <a:spAutoFit/>
          </a:bodyPr>
          <a:lstStyle/>
          <a:p>
            <a:r>
              <a:rPr lang="en-US" dirty="0">
                <a:hlinkClick r:id="rId3"/>
              </a:rPr>
              <a:t>https://justainews.com</a:t>
            </a:r>
            <a:r>
              <a:rPr lang="en-US" dirty="0" smtClean="0">
                <a:hlinkClick r:id="rId3"/>
              </a:rPr>
              <a:t>/</a:t>
            </a:r>
            <a:endParaRPr lang="en-US" dirty="0" smtClean="0"/>
          </a:p>
          <a:p>
            <a:endParaRPr lang="en-US" dirty="0"/>
          </a:p>
        </p:txBody>
      </p:sp>
    </p:spTree>
    <p:extLst>
      <p:ext uri="{BB962C8B-B14F-4D97-AF65-F5344CB8AC3E}">
        <p14:creationId xmlns:p14="http://schemas.microsoft.com/office/powerpoint/2010/main" val="27546695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Cựu</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t>
            </a:r>
            <a:r>
              <a:rPr lang="en-US" dirty="0" err="1" smtClean="0">
                <a:latin typeface="Arial" panose="020B0604020202020204" pitchFamily="34" charset="0"/>
                <a:cs typeface="Arial" panose="020B0604020202020204" pitchFamily="34" charset="0"/>
              </a:rPr>
              <a:t>inh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viên</a:t>
            </a:r>
            <a:r>
              <a:rPr lang="en-US" dirty="0" smtClean="0">
                <a:latin typeface="Arial" panose="020B0604020202020204" pitchFamily="34" charset="0"/>
                <a:cs typeface="Arial" panose="020B0604020202020204" pitchFamily="34" charset="0"/>
              </a:rPr>
              <a:t> TQU </a:t>
            </a:r>
            <a:r>
              <a:rPr lang="en-US" dirty="0" err="1" smtClean="0">
                <a:latin typeface="Arial" panose="020B0604020202020204" pitchFamily="34" charset="0"/>
                <a:cs typeface="Arial" panose="020B0604020202020204" pitchFamily="34" charset="0"/>
              </a:rPr>
              <a:t>tham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Serminar</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tại</a:t>
            </a:r>
            <a:r>
              <a:rPr lang="en-US" dirty="0" smtClean="0">
                <a:latin typeface="Arial" panose="020B0604020202020204" pitchFamily="34" charset="0"/>
                <a:cs typeface="Arial" panose="020B0604020202020204" pitchFamily="34" charset="0"/>
              </a:rPr>
              <a:t> UET</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54</a:t>
            </a:fld>
            <a:endParaRPr lang="en-US"/>
          </a:p>
        </p:txBody>
      </p:sp>
      <p:pic>
        <p:nvPicPr>
          <p:cNvPr id="6" name="Picture 5"/>
          <p:cNvPicPr>
            <a:picLocks noChangeAspect="1"/>
          </p:cNvPicPr>
          <p:nvPr/>
        </p:nvPicPr>
        <p:blipFill>
          <a:blip r:embed="rId2"/>
          <a:stretch>
            <a:fillRect/>
          </a:stretch>
        </p:blipFill>
        <p:spPr>
          <a:xfrm>
            <a:off x="0" y="1463675"/>
            <a:ext cx="7886700" cy="5257800"/>
          </a:xfrm>
          <a:prstGeom prst="rect">
            <a:avLst/>
          </a:prstGeom>
        </p:spPr>
      </p:pic>
      <p:sp>
        <p:nvSpPr>
          <p:cNvPr id="7" name="TextBox 6"/>
          <p:cNvSpPr txBox="1"/>
          <p:nvPr/>
        </p:nvSpPr>
        <p:spPr>
          <a:xfrm>
            <a:off x="8229600" y="1595120"/>
            <a:ext cx="3860800" cy="4031873"/>
          </a:xfrm>
          <a:prstGeom prst="rect">
            <a:avLst/>
          </a:prstGeom>
          <a:noFill/>
        </p:spPr>
        <p:txBody>
          <a:bodyPr wrap="square" rtlCol="0">
            <a:spAutoFit/>
          </a:bodyPr>
          <a:lstStyle/>
          <a:p>
            <a:r>
              <a:rPr lang="en-US" sz="3200" dirty="0" err="1" smtClean="0">
                <a:latin typeface="Arial" panose="020B0604020202020204" pitchFamily="34" charset="0"/>
                <a:cs typeface="Arial" panose="020B0604020202020204" pitchFamily="34" charset="0"/>
              </a:rPr>
              <a:t>Một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tuần</a:t>
            </a:r>
            <a:r>
              <a:rPr lang="en-US" sz="3200" dirty="0" smtClean="0">
                <a:latin typeface="Arial" panose="020B0604020202020204" pitchFamily="34" charset="0"/>
                <a:cs typeface="Arial" panose="020B0604020202020204" pitchFamily="34" charset="0"/>
              </a:rPr>
              <a:t> 5 </a:t>
            </a:r>
            <a:r>
              <a:rPr lang="en-US" sz="3200" dirty="0" err="1" smtClean="0">
                <a:latin typeface="Arial" panose="020B0604020202020204" pitchFamily="34" charset="0"/>
                <a:cs typeface="Arial" panose="020B0604020202020204" pitchFamily="34" charset="0"/>
              </a:rPr>
              <a:t>ngày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việc</a:t>
            </a:r>
            <a:r>
              <a:rPr lang="en-US" sz="3200" dirty="0" smtClean="0">
                <a:latin typeface="Arial" panose="020B0604020202020204" pitchFamily="34" charset="0"/>
                <a:cs typeface="Arial" panose="020B0604020202020204" pitchFamily="34" charset="0"/>
              </a:rPr>
              <a:t>:</a:t>
            </a:r>
          </a:p>
          <a:p>
            <a:pPr marL="285750" indent="-285750">
              <a:buFontTx/>
              <a:buChar char="-"/>
            </a:pPr>
            <a:r>
              <a:rPr lang="en-US" sz="3200" dirty="0" smtClean="0">
                <a:solidFill>
                  <a:srgbClr val="FF0000"/>
                </a:solidFill>
                <a:latin typeface="Arial" panose="020B0604020202020204" pitchFamily="34" charset="0"/>
                <a:cs typeface="Arial" panose="020B0604020202020204" pitchFamily="34" charset="0"/>
              </a:rPr>
              <a:t>3 </a:t>
            </a:r>
            <a:r>
              <a:rPr lang="en-US" sz="3200" dirty="0" err="1" smtClean="0">
                <a:solidFill>
                  <a:srgbClr val="FF0000"/>
                </a:solidFill>
                <a:latin typeface="Arial" panose="020B0604020202020204" pitchFamily="34" charset="0"/>
                <a:cs typeface="Arial" panose="020B0604020202020204" pitchFamily="34" charset="0"/>
              </a:rPr>
              <a:t>ngày</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lập</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trình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giải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quyết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công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việc</a:t>
            </a:r>
            <a:endParaRPr lang="en-US" sz="3200" dirty="0" smtClean="0">
              <a:solidFill>
                <a:srgbClr val="FF0000"/>
              </a:solidFill>
              <a:latin typeface="Arial" panose="020B0604020202020204" pitchFamily="34" charset="0"/>
              <a:cs typeface="Arial" panose="020B0604020202020204" pitchFamily="34" charset="0"/>
            </a:endParaRPr>
          </a:p>
          <a:p>
            <a:pPr marL="285750" indent="-285750">
              <a:buFontTx/>
              <a:buChar char="-"/>
            </a:pPr>
            <a:r>
              <a:rPr lang="en-US" sz="3200" dirty="0" smtClean="0">
                <a:solidFill>
                  <a:srgbClr val="FF0000"/>
                </a:solidFill>
                <a:latin typeface="Arial" panose="020B0604020202020204" pitchFamily="34" charset="0"/>
                <a:cs typeface="Arial" panose="020B0604020202020204" pitchFamily="34" charset="0"/>
              </a:rPr>
              <a:t>2 </a:t>
            </a:r>
            <a:r>
              <a:rPr lang="en-US" sz="3200" dirty="0" err="1" smtClean="0">
                <a:solidFill>
                  <a:srgbClr val="FF0000"/>
                </a:solidFill>
                <a:latin typeface="Arial" panose="020B0604020202020204" pitchFamily="34" charset="0"/>
                <a:cs typeface="Arial" panose="020B0604020202020204" pitchFamily="34" charset="0"/>
              </a:rPr>
              <a:t>ngày</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nghiên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cứu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sự</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phát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triển</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công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nghệ</a:t>
            </a:r>
            <a:r>
              <a:rPr lang="en-US" sz="3200" dirty="0" smtClean="0">
                <a:solidFill>
                  <a:srgbClr val="FF0000"/>
                </a:solidFill>
                <a:latin typeface="Arial" panose="020B0604020202020204" pitchFamily="34" charset="0"/>
                <a:cs typeface="Arial" panose="020B0604020202020204" pitchFamily="34" charset="0"/>
              </a:rPr>
              <a:t> NPL</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8477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Cựu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viên</a:t>
            </a:r>
            <a:r>
              <a:rPr lang="en-US" dirty="0">
                <a:latin typeface="Arial" panose="020B0604020202020204" pitchFamily="34" charset="0"/>
                <a:cs typeface="Arial" panose="020B0604020202020204" pitchFamily="34" charset="0"/>
              </a:rPr>
              <a:t> TQU </a:t>
            </a:r>
            <a:r>
              <a:rPr lang="en-US" dirty="0" err="1">
                <a:latin typeface="Arial" panose="020B0604020202020204" pitchFamily="34" charset="0"/>
                <a:cs typeface="Arial" panose="020B0604020202020204" pitchFamily="34" charset="0"/>
              </a:rPr>
              <a:t>tham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Serminar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tại</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SEEE-HUST</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55</a:t>
            </a:fld>
            <a:endParaRPr lang="en-US"/>
          </a:p>
        </p:txBody>
      </p:sp>
      <p:pic>
        <p:nvPicPr>
          <p:cNvPr id="6" name="Picture 5"/>
          <p:cNvPicPr>
            <a:picLocks noChangeAspect="1"/>
          </p:cNvPicPr>
          <p:nvPr/>
        </p:nvPicPr>
        <p:blipFill>
          <a:blip r:embed="rId2"/>
          <a:stretch>
            <a:fillRect/>
          </a:stretch>
        </p:blipFill>
        <p:spPr>
          <a:xfrm>
            <a:off x="0" y="1491672"/>
            <a:ext cx="7385397" cy="553904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583" r="13500"/>
          <a:stretch/>
        </p:blipFill>
        <p:spPr>
          <a:xfrm>
            <a:off x="4643120" y="2826421"/>
            <a:ext cx="7548880" cy="3440236"/>
          </a:xfrm>
          <a:prstGeom prst="rect">
            <a:avLst/>
          </a:prstGeom>
        </p:spPr>
      </p:pic>
    </p:spTree>
    <p:extLst>
      <p:ext uri="{BB962C8B-B14F-4D97-AF65-F5344CB8AC3E}">
        <p14:creationId xmlns:p14="http://schemas.microsoft.com/office/powerpoint/2010/main" val="284198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PT </a:t>
            </a:r>
            <a:r>
              <a:rPr lang="en-US" dirty="0" err="1" smtClean="0"/>
              <a:t>viết</a:t>
            </a:r>
            <a:r>
              <a:rPr lang="en-US" dirty="0" smtClean="0"/>
              <a:t> </a:t>
            </a:r>
            <a:r>
              <a:rPr lang="en-US" dirty="0" err="1" smtClean="0"/>
              <a:t>và</a:t>
            </a:r>
            <a:r>
              <a:rPr lang="en-US" dirty="0" smtClean="0"/>
              <a:t> </a:t>
            </a:r>
            <a:r>
              <a:rPr lang="en-US" dirty="0" err="1" smtClean="0"/>
              <a:t>công</a:t>
            </a:r>
            <a:r>
              <a:rPr lang="en-US" dirty="0" smtClean="0"/>
              <a:t> </a:t>
            </a:r>
            <a:r>
              <a:rPr lang="en-US" dirty="0" err="1" smtClean="0"/>
              <a:t>bố</a:t>
            </a:r>
            <a:r>
              <a:rPr lang="en-US" dirty="0" smtClean="0"/>
              <a:t> </a:t>
            </a:r>
            <a:r>
              <a:rPr lang="en-US" dirty="0" err="1" smtClean="0"/>
              <a:t>bài</a:t>
            </a:r>
            <a:r>
              <a:rPr lang="en-US" dirty="0" smtClean="0"/>
              <a:t> </a:t>
            </a:r>
            <a:r>
              <a:rPr lang="en-US" dirty="0" err="1" smtClean="0"/>
              <a:t>báo</a:t>
            </a:r>
            <a:r>
              <a:rPr lang="en-US" dirty="0" smtClean="0"/>
              <a:t> </a:t>
            </a:r>
            <a:r>
              <a:rPr lang="en-US" dirty="0" err="1" smtClean="0"/>
              <a:t>khoa</a:t>
            </a:r>
            <a:r>
              <a:rPr lang="en-US" dirty="0" smtClean="0"/>
              <a:t> </a:t>
            </a:r>
            <a:r>
              <a:rPr lang="en-US" dirty="0" err="1" smtClean="0"/>
              <a:t>học</a:t>
            </a:r>
            <a:r>
              <a:rPr lang="en-US" dirty="0" smtClean="0"/>
              <a:t> </a:t>
            </a:r>
            <a:r>
              <a:rPr lang="en-US" dirty="0" err="1" smtClean="0"/>
              <a:t>trên</a:t>
            </a:r>
            <a:r>
              <a:rPr lang="en-US" dirty="0" smtClean="0"/>
              <a:t> TCQT </a:t>
            </a:r>
            <a:r>
              <a:rPr lang="en-US" dirty="0" err="1" smtClean="0"/>
              <a:t>uy</a:t>
            </a:r>
            <a:r>
              <a:rPr lang="en-US" dirty="0" smtClean="0"/>
              <a:t> </a:t>
            </a:r>
            <a:r>
              <a:rPr lang="en-US" dirty="0" err="1" smtClean="0"/>
              <a:t>tín</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Chuẩn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bị</a:t>
            </a:r>
            <a:r>
              <a:rPr lang="en-US" dirty="0" smtClean="0">
                <a:latin typeface="Arial" panose="020B0604020202020204" pitchFamily="34" charset="0"/>
                <a:cs typeface="Arial" panose="020B0604020202020204" pitchFamily="34" charset="0"/>
              </a:rPr>
              <a:t> template</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56</a:t>
            </a:fld>
            <a:endParaRPr lang="en-US"/>
          </a:p>
        </p:txBody>
      </p:sp>
      <p:pic>
        <p:nvPicPr>
          <p:cNvPr id="6" name="Picture 5"/>
          <p:cNvPicPr>
            <a:picLocks noChangeAspect="1"/>
          </p:cNvPicPr>
          <p:nvPr/>
        </p:nvPicPr>
        <p:blipFill>
          <a:blip r:embed="rId2"/>
          <a:stretch>
            <a:fillRect/>
          </a:stretch>
        </p:blipFill>
        <p:spPr>
          <a:xfrm>
            <a:off x="-1" y="1544319"/>
            <a:ext cx="7814501" cy="4869407"/>
          </a:xfrm>
          <a:prstGeom prst="rect">
            <a:avLst/>
          </a:prstGeom>
        </p:spPr>
      </p:pic>
      <p:grpSp>
        <p:nvGrpSpPr>
          <p:cNvPr id="9" name="Group 8"/>
          <p:cNvGrpSpPr/>
          <p:nvPr/>
        </p:nvGrpSpPr>
        <p:grpSpPr>
          <a:xfrm>
            <a:off x="5585661" y="3296364"/>
            <a:ext cx="6992420" cy="3425111"/>
            <a:chOff x="5585661" y="3296364"/>
            <a:chExt cx="6992420" cy="3425111"/>
          </a:xfrm>
        </p:grpSpPr>
        <p:pic>
          <p:nvPicPr>
            <p:cNvPr id="7" name="Picture 6"/>
            <p:cNvPicPr>
              <a:picLocks noChangeAspect="1"/>
            </p:cNvPicPr>
            <p:nvPr/>
          </p:nvPicPr>
          <p:blipFill>
            <a:blip r:embed="rId3"/>
            <a:stretch>
              <a:fillRect/>
            </a:stretch>
          </p:blipFill>
          <p:spPr>
            <a:xfrm>
              <a:off x="5585661" y="3296364"/>
              <a:ext cx="6992420" cy="3425111"/>
            </a:xfrm>
            <a:prstGeom prst="rect">
              <a:avLst/>
            </a:prstGeom>
          </p:spPr>
        </p:pic>
        <p:sp>
          <p:nvSpPr>
            <p:cNvPr id="8" name="Rectangle 7"/>
            <p:cNvSpPr/>
            <p:nvPr/>
          </p:nvSpPr>
          <p:spPr>
            <a:xfrm>
              <a:off x="10850880" y="6176963"/>
              <a:ext cx="1503680" cy="5445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7725310" y="5941537"/>
            <a:ext cx="1503680" cy="5445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53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Chuẩn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template</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57</a:t>
            </a:fld>
            <a:endParaRPr lang="en-US"/>
          </a:p>
        </p:txBody>
      </p:sp>
      <p:pic>
        <p:nvPicPr>
          <p:cNvPr id="6" name="Picture 5"/>
          <p:cNvPicPr>
            <a:picLocks noChangeAspect="1"/>
          </p:cNvPicPr>
          <p:nvPr/>
        </p:nvPicPr>
        <p:blipFill>
          <a:blip r:embed="rId2"/>
          <a:stretch>
            <a:fillRect/>
          </a:stretch>
        </p:blipFill>
        <p:spPr>
          <a:xfrm>
            <a:off x="2499360" y="1345552"/>
            <a:ext cx="8393759" cy="5512448"/>
          </a:xfrm>
          <a:prstGeom prst="rect">
            <a:avLst/>
          </a:prstGeom>
        </p:spPr>
      </p:pic>
    </p:spTree>
    <p:extLst>
      <p:ext uri="{BB962C8B-B14F-4D97-AF65-F5344CB8AC3E}">
        <p14:creationId xmlns:p14="http://schemas.microsoft.com/office/powerpoint/2010/main" val="39182702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trúc</a:t>
            </a:r>
            <a:r>
              <a:rPr lang="en-US" dirty="0">
                <a:latin typeface="Arial" panose="020B0604020202020204" pitchFamily="34" charset="0"/>
                <a:cs typeface="Arial" panose="020B0604020202020204" pitchFamily="34" charset="0"/>
              </a:rPr>
              <a:t> IMRAD</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58</a:t>
            </a:fld>
            <a:endParaRPr lang="en-US"/>
          </a:p>
        </p:txBody>
      </p:sp>
      <p:pic>
        <p:nvPicPr>
          <p:cNvPr id="6" name="Picture 5"/>
          <p:cNvPicPr>
            <a:picLocks noChangeAspect="1"/>
          </p:cNvPicPr>
          <p:nvPr/>
        </p:nvPicPr>
        <p:blipFill>
          <a:blip r:embed="rId2"/>
          <a:stretch>
            <a:fillRect/>
          </a:stretch>
        </p:blipFill>
        <p:spPr>
          <a:xfrm>
            <a:off x="4038600" y="865187"/>
            <a:ext cx="8153400" cy="6188481"/>
          </a:xfrm>
          <a:prstGeom prst="rect">
            <a:avLst/>
          </a:prstGeom>
        </p:spPr>
      </p:pic>
    </p:spTree>
    <p:extLst>
      <p:ext uri="{BB962C8B-B14F-4D97-AF65-F5344CB8AC3E}">
        <p14:creationId xmlns:p14="http://schemas.microsoft.com/office/powerpoint/2010/main" val="15446278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a:t>
            </a:r>
            <a:r>
              <a:rPr lang="en-US" dirty="0" smtClean="0"/>
              <a:t>. PT </a:t>
            </a:r>
            <a:r>
              <a:rPr lang="en-US" dirty="0" err="1" smtClean="0"/>
              <a:t>viết</a:t>
            </a:r>
            <a:r>
              <a:rPr lang="en-US" dirty="0" smtClean="0"/>
              <a:t> </a:t>
            </a:r>
            <a:r>
              <a:rPr lang="en-US" dirty="0" err="1" smtClean="0"/>
              <a:t>và</a:t>
            </a:r>
            <a:r>
              <a:rPr lang="en-US" dirty="0" smtClean="0"/>
              <a:t> </a:t>
            </a:r>
            <a:r>
              <a:rPr lang="en-US" dirty="0" err="1" smtClean="0"/>
              <a:t>công</a:t>
            </a:r>
            <a:r>
              <a:rPr lang="en-US" dirty="0" smtClean="0"/>
              <a:t> </a:t>
            </a:r>
            <a:r>
              <a:rPr lang="en-US" dirty="0" err="1" smtClean="0"/>
              <a:t>bố</a:t>
            </a:r>
            <a:r>
              <a:rPr lang="en-US" dirty="0" smtClean="0"/>
              <a:t> </a:t>
            </a:r>
            <a:r>
              <a:rPr lang="en-US" dirty="0" err="1" smtClean="0"/>
              <a:t>bài</a:t>
            </a:r>
            <a:r>
              <a:rPr lang="en-US" dirty="0" smtClean="0"/>
              <a:t> </a:t>
            </a:r>
            <a:r>
              <a:rPr lang="en-US" dirty="0" err="1" smtClean="0"/>
              <a:t>báo</a:t>
            </a:r>
            <a:r>
              <a:rPr lang="en-US" dirty="0" smtClean="0"/>
              <a:t> </a:t>
            </a:r>
            <a:r>
              <a:rPr lang="en-US" dirty="0" err="1" smtClean="0"/>
              <a:t>khoa</a:t>
            </a:r>
            <a:r>
              <a:rPr lang="en-US" dirty="0" smtClean="0"/>
              <a:t> </a:t>
            </a:r>
            <a:r>
              <a:rPr lang="en-US" dirty="0" err="1" smtClean="0"/>
              <a:t>học</a:t>
            </a:r>
            <a:r>
              <a:rPr lang="en-US" dirty="0" smtClean="0"/>
              <a:t> </a:t>
            </a:r>
            <a:r>
              <a:rPr lang="en-US" dirty="0" err="1" smtClean="0"/>
              <a:t>trên</a:t>
            </a:r>
            <a:r>
              <a:rPr lang="en-US" dirty="0" smtClean="0"/>
              <a:t> TCQT </a:t>
            </a:r>
            <a:r>
              <a:rPr lang="en-US" dirty="0" err="1" smtClean="0"/>
              <a:t>uy</a:t>
            </a:r>
            <a:r>
              <a:rPr lang="en-US" dirty="0" smtClean="0"/>
              <a:t> </a:t>
            </a:r>
            <a:r>
              <a:rPr lang="en-US" dirty="0" err="1" smtClean="0"/>
              <a:t>tín</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Cấu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trúc</a:t>
            </a:r>
            <a:r>
              <a:rPr lang="en-US" dirty="0" smtClean="0">
                <a:latin typeface="Arial" panose="020B0604020202020204" pitchFamily="34" charset="0"/>
                <a:cs typeface="Arial" panose="020B0604020202020204" pitchFamily="34" charset="0"/>
              </a:rPr>
              <a:t> IMRAD</a:t>
            </a:r>
          </a:p>
          <a:p>
            <a:pPr lvl="1"/>
            <a:r>
              <a:rPr lang="en-US" dirty="0" err="1" smtClean="0">
                <a:latin typeface="Arial" panose="020B0604020202020204" pitchFamily="34" charset="0"/>
                <a:cs typeface="Arial" panose="020B0604020202020204" pitchFamily="34" charset="0"/>
              </a:rPr>
              <a:t>Tiêu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đề</a:t>
            </a:r>
            <a:r>
              <a:rPr lang="en-US" dirty="0" smtClean="0">
                <a:latin typeface="Arial" panose="020B0604020202020204" pitchFamily="34" charset="0"/>
                <a:cs typeface="Arial" panose="020B0604020202020204" pitchFamily="34" charset="0"/>
              </a:rPr>
              <a:t> (title): </a:t>
            </a:r>
            <a:r>
              <a:rPr lang="en-US" dirty="0" err="1">
                <a:latin typeface="Arial" panose="020B0604020202020204" pitchFamily="34" charset="0"/>
                <a:cs typeface="Arial" panose="020B0604020202020204" pitchFamily="34" charset="0"/>
              </a:rPr>
              <a:t>K</a:t>
            </a:r>
            <a:r>
              <a:rPr lang="en-US" dirty="0" err="1" smtClean="0">
                <a:latin typeface="Arial" panose="020B0604020202020204" pitchFamily="34" charset="0"/>
                <a:cs typeface="Arial" panose="020B0604020202020204" pitchFamily="34" charset="0"/>
              </a:rPr>
              <a:t>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ngắn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20 </a:t>
            </a:r>
            <a:r>
              <a:rPr lang="en-US" dirty="0" err="1" smtClean="0">
                <a:latin typeface="Arial" panose="020B0604020202020204" pitchFamily="34" charset="0"/>
                <a:cs typeface="Arial" panose="020B0604020202020204" pitchFamily="34" charset="0"/>
              </a:rPr>
              <a:t>từ</a:t>
            </a:r>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smtClean="0">
              <a:latin typeface="Arial" panose="020B0604020202020204" pitchFamily="34" charset="0"/>
              <a:cs typeface="Arial" panose="020B0604020202020204" pitchFamily="34" charset="0"/>
            </a:endParaRPr>
          </a:p>
          <a:p>
            <a:pPr lvl="1"/>
            <a:r>
              <a:rPr lang="en-US" dirty="0" err="1" smtClean="0">
                <a:latin typeface="Arial" panose="020B0604020202020204" pitchFamily="34" charset="0"/>
                <a:cs typeface="Arial" panose="020B0604020202020204" pitchFamily="34" charset="0"/>
              </a:rPr>
              <a:t>Tác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Điền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đầy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đủ</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thông</a:t>
            </a:r>
            <a:r>
              <a:rPr lang="en-US" dirty="0" smtClean="0">
                <a:latin typeface="Arial" panose="020B0604020202020204" pitchFamily="34" charset="0"/>
                <a:cs typeface="Arial" panose="020B0604020202020204" pitchFamily="34" charset="0"/>
              </a:rPr>
              <a:t> tin, </a:t>
            </a:r>
            <a:r>
              <a:rPr lang="en-US" b="1" dirty="0" err="1" smtClean="0">
                <a:solidFill>
                  <a:srgbClr val="FF0000"/>
                </a:solidFill>
                <a:latin typeface="Arial" panose="020B0604020202020204" pitchFamily="34" charset="0"/>
                <a:cs typeface="Arial" panose="020B0604020202020204" pitchFamily="34" charset="0"/>
              </a:rPr>
              <a:t>đặc</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biệt</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chú</a:t>
            </a:r>
            <a:r>
              <a:rPr lang="en-US" b="1" dirty="0" smtClean="0">
                <a:solidFill>
                  <a:srgbClr val="FF0000"/>
                </a:solidFill>
                <a:latin typeface="Arial" panose="020B0604020202020204" pitchFamily="34" charset="0"/>
                <a:cs typeface="Arial" panose="020B0604020202020204" pitchFamily="34" charset="0"/>
              </a:rPr>
              <a:t> ý </a:t>
            </a:r>
            <a:r>
              <a:rPr lang="en-US" b="1" dirty="0" err="1" smtClean="0">
                <a:solidFill>
                  <a:srgbClr val="FF0000"/>
                </a:solidFill>
                <a:latin typeface="Arial" panose="020B0604020202020204" pitchFamily="34" charset="0"/>
                <a:cs typeface="Arial" panose="020B0604020202020204" pitchFamily="34" charset="0"/>
              </a:rPr>
              <a:t>đến</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tác</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giả</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liên</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hệ</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59</a:t>
            </a:fld>
            <a:endParaRPr lang="en-US"/>
          </a:p>
        </p:txBody>
      </p:sp>
      <p:pic>
        <p:nvPicPr>
          <p:cNvPr id="7" name="Picture 6"/>
          <p:cNvPicPr>
            <a:picLocks noChangeAspect="1"/>
          </p:cNvPicPr>
          <p:nvPr/>
        </p:nvPicPr>
        <p:blipFill>
          <a:blip r:embed="rId2"/>
          <a:stretch>
            <a:fillRect/>
          </a:stretch>
        </p:blipFill>
        <p:spPr>
          <a:xfrm>
            <a:off x="1583403" y="4961457"/>
            <a:ext cx="10077202" cy="1452270"/>
          </a:xfrm>
          <a:prstGeom prst="rect">
            <a:avLst/>
          </a:prstGeom>
        </p:spPr>
      </p:pic>
      <p:pic>
        <p:nvPicPr>
          <p:cNvPr id="8" name="Picture 7"/>
          <p:cNvPicPr>
            <a:picLocks noChangeAspect="1"/>
          </p:cNvPicPr>
          <p:nvPr/>
        </p:nvPicPr>
        <p:blipFill>
          <a:blip r:embed="rId3"/>
          <a:stretch>
            <a:fillRect/>
          </a:stretch>
        </p:blipFill>
        <p:spPr>
          <a:xfrm>
            <a:off x="1266151" y="2051996"/>
            <a:ext cx="9659698" cy="1543265"/>
          </a:xfrm>
          <a:prstGeom prst="rect">
            <a:avLst/>
          </a:prstGeom>
        </p:spPr>
      </p:pic>
    </p:spTree>
    <p:extLst>
      <p:ext uri="{BB962C8B-B14F-4D97-AF65-F5344CB8AC3E}">
        <p14:creationId xmlns:p14="http://schemas.microsoft.com/office/powerpoint/2010/main" val="4219884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PT </a:t>
            </a:r>
            <a:r>
              <a:rPr lang="en-US" dirty="0" err="1"/>
              <a:t>sử</a:t>
            </a:r>
            <a:r>
              <a:rPr lang="en-US" dirty="0"/>
              <a:t> </a:t>
            </a:r>
            <a:r>
              <a:rPr lang="en-US" dirty="0" err="1"/>
              <a:t>dụng</a:t>
            </a:r>
            <a:r>
              <a:rPr lang="en-US" dirty="0"/>
              <a:t> email @tqu.edu.vn</a:t>
            </a:r>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Vào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dịch</a:t>
            </a:r>
            <a:r>
              <a:rPr lang="en-US" dirty="0" smtClean="0">
                <a:latin typeface="Arial" panose="020B0604020202020204" pitchFamily="34" charset="0"/>
                <a:cs typeface="Arial" panose="020B0604020202020204" pitchFamily="34" charset="0"/>
              </a:rPr>
              <a:t> email</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a:t>
            </a:fld>
            <a:endParaRPr lang="en-US"/>
          </a:p>
        </p:txBody>
      </p:sp>
      <p:pic>
        <p:nvPicPr>
          <p:cNvPr id="8" name="Picture 7"/>
          <p:cNvPicPr>
            <a:picLocks noChangeAspect="1"/>
          </p:cNvPicPr>
          <p:nvPr/>
        </p:nvPicPr>
        <p:blipFill>
          <a:blip r:embed="rId3"/>
          <a:stretch>
            <a:fillRect/>
          </a:stretch>
        </p:blipFill>
        <p:spPr>
          <a:xfrm>
            <a:off x="84837" y="1629411"/>
            <a:ext cx="4320174" cy="4547552"/>
          </a:xfrm>
          <a:prstGeom prst="rect">
            <a:avLst/>
          </a:prstGeom>
        </p:spPr>
      </p:pic>
      <p:sp>
        <p:nvSpPr>
          <p:cNvPr id="10" name="Rectangle 9"/>
          <p:cNvSpPr/>
          <p:nvPr/>
        </p:nvSpPr>
        <p:spPr>
          <a:xfrm>
            <a:off x="838200" y="2418080"/>
            <a:ext cx="1193800" cy="1005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srcRect l="190" t="3737" r="31458"/>
          <a:stretch/>
        </p:blipFill>
        <p:spPr>
          <a:xfrm>
            <a:off x="5299091" y="1261007"/>
            <a:ext cx="6892909" cy="5460468"/>
          </a:xfrm>
          <a:prstGeom prst="rect">
            <a:avLst/>
          </a:prstGeom>
        </p:spPr>
      </p:pic>
      <p:sp>
        <p:nvSpPr>
          <p:cNvPr id="12" name="Right Arrow 11"/>
          <p:cNvSpPr/>
          <p:nvPr/>
        </p:nvSpPr>
        <p:spPr>
          <a:xfrm>
            <a:off x="4612640" y="3434080"/>
            <a:ext cx="545734" cy="557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4563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a:xfrm>
            <a:off x="838200" y="922564"/>
            <a:ext cx="10515600" cy="5935436"/>
          </a:xfrm>
        </p:spPr>
        <p:txBody>
          <a:bodyPr>
            <a:normAutofit lnSpcReduction="10000"/>
          </a:bodyPr>
          <a:lstStyle/>
          <a:p>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trúc</a:t>
            </a:r>
            <a:r>
              <a:rPr lang="en-US" dirty="0">
                <a:latin typeface="Arial" panose="020B0604020202020204" pitchFamily="34" charset="0"/>
                <a:cs typeface="Arial" panose="020B0604020202020204" pitchFamily="34" charset="0"/>
              </a:rPr>
              <a:t> IMRAD</a:t>
            </a:r>
          </a:p>
          <a:p>
            <a:pPr lvl="1"/>
            <a:r>
              <a:rPr lang="en-US" dirty="0" err="1" smtClean="0">
                <a:latin typeface="Arial" panose="020B0604020202020204" pitchFamily="34" charset="0"/>
                <a:cs typeface="Arial" panose="020B0604020202020204" pitchFamily="34" charset="0"/>
              </a:rPr>
              <a:t>Tóm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tắt</a:t>
            </a:r>
            <a:r>
              <a:rPr lang="en-US" dirty="0" smtClean="0">
                <a:latin typeface="Arial" panose="020B0604020202020204" pitchFamily="34" charset="0"/>
                <a:cs typeface="Arial" panose="020B0604020202020204" pitchFamily="34" charset="0"/>
              </a:rPr>
              <a:t>: Theo </a:t>
            </a:r>
            <a:r>
              <a:rPr lang="en-US" dirty="0" err="1" smtClean="0">
                <a:latin typeface="Arial" panose="020B0604020202020204" pitchFamily="34" charset="0"/>
                <a:cs typeface="Arial" panose="020B0604020202020204" pitchFamily="34" charset="0"/>
              </a:rPr>
              <a:t>quy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định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tạp</a:t>
            </a:r>
            <a:endParaRPr lang="en-US" dirty="0" smtClean="0">
              <a:latin typeface="Arial" panose="020B0604020202020204" pitchFamily="34" charset="0"/>
              <a:cs typeface="Arial" panose="020B0604020202020204" pitchFamily="34" charset="0"/>
            </a:endParaRPr>
          </a:p>
          <a:p>
            <a:pPr marL="457200" lvl="1" indent="0">
              <a:buNone/>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chí</a:t>
            </a:r>
            <a:endParaRPr lang="en-US" dirty="0" smtClean="0">
              <a:latin typeface="Arial" panose="020B0604020202020204" pitchFamily="34" charset="0"/>
              <a:cs typeface="Arial" panose="020B0604020202020204" pitchFamily="34" charset="0"/>
            </a:endParaRPr>
          </a:p>
          <a:p>
            <a:pPr marL="457200" lvl="1" indent="0">
              <a:buNone/>
            </a:pPr>
            <a:r>
              <a:rPr lang="en-US" b="1" dirty="0" smtClean="0">
                <a:latin typeface="Arial" panose="020B0604020202020204" pitchFamily="34" charset="0"/>
                <a:cs typeface="Arial" panose="020B0604020202020204" pitchFamily="34" charset="0"/>
              </a:rPr>
              <a:t>Abstract</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The Abstract </a:t>
            </a:r>
            <a:r>
              <a:rPr lang="en-US" dirty="0" smtClean="0">
                <a:latin typeface="Arial" panose="020B0604020202020204" pitchFamily="34" charset="0"/>
                <a:cs typeface="Arial" panose="020B0604020202020204" pitchFamily="34" charset="0"/>
              </a:rPr>
              <a:t>has</a:t>
            </a:r>
          </a:p>
          <a:p>
            <a:pPr marL="457200" lvl="1" indent="0">
              <a:buNone/>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150 to 250 WORDS</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457200" lvl="1" indent="0">
              <a:buNone/>
            </a:pPr>
            <a:r>
              <a:rPr lang="en-US" b="1" dirty="0" smtClean="0">
                <a:latin typeface="Arial" panose="020B0604020202020204" pitchFamily="34" charset="0"/>
                <a:cs typeface="Arial" panose="020B0604020202020204" pitchFamily="34" charset="0"/>
              </a:rPr>
              <a:t>No </a:t>
            </a:r>
            <a:r>
              <a:rPr lang="en-US" b="1" dirty="0">
                <a:latin typeface="Arial" panose="020B0604020202020204" pitchFamily="34" charset="0"/>
                <a:cs typeface="Arial" panose="020B0604020202020204" pitchFamily="34" charset="0"/>
              </a:rPr>
              <a:t>citation</a:t>
            </a:r>
            <a:r>
              <a:rPr lang="en-US" dirty="0">
                <a:latin typeface="Arial" panose="020B0604020202020204" pitchFamily="34" charset="0"/>
                <a:cs typeface="Arial" panose="020B0604020202020204" pitchFamily="34" charset="0"/>
              </a:rPr>
              <a:t>; State in the </a:t>
            </a:r>
            <a:endParaRPr lang="en-US" dirty="0" smtClean="0">
              <a:latin typeface="Arial" panose="020B0604020202020204" pitchFamily="34" charset="0"/>
              <a:cs typeface="Arial" panose="020B0604020202020204" pitchFamily="34" charset="0"/>
            </a:endParaRPr>
          </a:p>
          <a:p>
            <a:pPr marL="457200" lvl="1" indent="0">
              <a:buNone/>
            </a:pPr>
            <a:r>
              <a:rPr lang="en-US" dirty="0" smtClean="0">
                <a:latin typeface="Arial" panose="020B0604020202020204" pitchFamily="34" charset="0"/>
                <a:cs typeface="Arial" panose="020B0604020202020204" pitchFamily="34" charset="0"/>
              </a:rPr>
              <a:t>abstract </a:t>
            </a:r>
            <a:r>
              <a:rPr lang="en-US" dirty="0">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 Background </a:t>
            </a:r>
            <a:endParaRPr lang="en-US" b="1" dirty="0" smtClean="0">
              <a:latin typeface="Arial" panose="020B0604020202020204" pitchFamily="34" charset="0"/>
              <a:cs typeface="Arial" panose="020B0604020202020204" pitchFamily="34" charset="0"/>
            </a:endParaRPr>
          </a:p>
          <a:p>
            <a:pPr marL="457200" lvl="1" indent="0">
              <a:buNone/>
            </a:pPr>
            <a:r>
              <a:rPr lang="en-US" b="1" dirty="0" smtClean="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1-2 Sentences)</a:t>
            </a:r>
            <a:r>
              <a:rPr lang="en-US"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Research</a:t>
            </a:r>
          </a:p>
          <a:p>
            <a:pPr marL="457200" lvl="1" indent="0">
              <a:buNone/>
            </a:pPr>
            <a:r>
              <a:rPr lang="en-US" b="1" dirty="0">
                <a:latin typeface="Arial" panose="020B0604020202020204" pitchFamily="34" charset="0"/>
                <a:cs typeface="Arial" panose="020B0604020202020204" pitchFamily="34" charset="0"/>
              </a:rPr>
              <a:t> Methodology (2-3 Sentences</a:t>
            </a:r>
            <a:r>
              <a:rPr lang="en-US" b="1" dirty="0" smtClean="0">
                <a:latin typeface="Arial" panose="020B0604020202020204" pitchFamily="34" charset="0"/>
                <a:cs typeface="Arial" panose="020B0604020202020204" pitchFamily="34" charset="0"/>
              </a:rPr>
              <a:t>)</a:t>
            </a:r>
          </a:p>
          <a:p>
            <a:pPr marL="457200" lvl="1" indent="0">
              <a:buNone/>
            </a:pPr>
            <a:r>
              <a:rPr lang="en-US" dirty="0" smtClean="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Results (Minimal 8 Sentences</a:t>
            </a:r>
            <a:r>
              <a:rPr lang="en-US" b="1"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a:t>
            </a:r>
          </a:p>
          <a:p>
            <a:pPr marL="457200" lvl="1" indent="0">
              <a:buNone/>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the Conclusions </a:t>
            </a:r>
            <a:endParaRPr lang="en-US" b="1" dirty="0" smtClean="0">
              <a:latin typeface="Arial" panose="020B0604020202020204" pitchFamily="34" charset="0"/>
              <a:cs typeface="Arial" panose="020B0604020202020204" pitchFamily="34" charset="0"/>
            </a:endParaRPr>
          </a:p>
          <a:p>
            <a:pPr marL="457200" lvl="1" indent="0">
              <a:buNone/>
            </a:pPr>
            <a:r>
              <a:rPr lang="en-US" b="1" dirty="0" smtClean="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1-2 Sentences</a:t>
            </a:r>
            <a:r>
              <a:rPr lang="en-US" b="1"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a:t>
            </a:r>
          </a:p>
          <a:p>
            <a:pPr marL="457200" lvl="1" indent="0">
              <a:buNone/>
            </a:pPr>
            <a:endParaRPr lang="en-US" dirty="0" smtClean="0">
              <a:latin typeface="Arial" panose="020B0604020202020204" pitchFamily="34" charset="0"/>
              <a:cs typeface="Arial" panose="020B0604020202020204" pitchFamily="34" charset="0"/>
            </a:endParaRPr>
          </a:p>
          <a:p>
            <a:pPr marL="457200" lvl="1" indent="0">
              <a:buNone/>
            </a:pP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Sử</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dụng</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thì</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hiện</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tại</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câu</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bị</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động</a:t>
            </a:r>
            <a:endPar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457200" lvl="1" indent="0">
              <a:buNone/>
            </a:pP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Level </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viết</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Thầy</a:t>
            </a:r>
            <a:r>
              <a:rPr lang="en-US" b="1"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b="1"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Cô</a:t>
            </a:r>
            <a:endParaRPr lang="en-US" b="1" dirty="0">
              <a:solidFill>
                <a:srgbClr val="FF0000"/>
              </a:solidFill>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60</a:t>
            </a:fld>
            <a:endParaRPr lang="en-US"/>
          </a:p>
        </p:txBody>
      </p:sp>
      <p:pic>
        <p:nvPicPr>
          <p:cNvPr id="6" name="Picture 5"/>
          <p:cNvPicPr>
            <a:picLocks noChangeAspect="1"/>
          </p:cNvPicPr>
          <p:nvPr/>
        </p:nvPicPr>
        <p:blipFill>
          <a:blip r:embed="rId2"/>
          <a:stretch>
            <a:fillRect/>
          </a:stretch>
        </p:blipFill>
        <p:spPr>
          <a:xfrm>
            <a:off x="7018135" y="791071"/>
            <a:ext cx="5173865" cy="6066929"/>
          </a:xfrm>
          <a:prstGeom prst="rect">
            <a:avLst/>
          </a:prstGeom>
        </p:spPr>
      </p:pic>
    </p:spTree>
    <p:extLst>
      <p:ext uri="{BB962C8B-B14F-4D97-AF65-F5344CB8AC3E}">
        <p14:creationId xmlns:p14="http://schemas.microsoft.com/office/powerpoint/2010/main" val="21800544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a:xfrm>
            <a:off x="838200" y="922564"/>
            <a:ext cx="4963160" cy="5254399"/>
          </a:xfrm>
        </p:spPr>
        <p:txBody>
          <a:bodyPr/>
          <a:lstStyle/>
          <a:p>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trúc</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IMRAD</a:t>
            </a:r>
          </a:p>
          <a:p>
            <a:pPr lvl="1"/>
            <a:r>
              <a:rPr lang="en-US" dirty="0" smtClean="0">
                <a:latin typeface="Arial" panose="020B0604020202020204" pitchFamily="34" charset="0"/>
                <a:cs typeface="Arial" panose="020B0604020202020204" pitchFamily="34" charset="0"/>
              </a:rPr>
              <a:t>Introduction:</a:t>
            </a:r>
          </a:p>
          <a:p>
            <a:pPr marL="457200" lvl="1" indent="0" algn="just">
              <a:buNone/>
            </a:pP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tổng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quan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nghiên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cứu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hướng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nghiên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cứu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nội</a:t>
            </a:r>
            <a:r>
              <a:rPr lang="en-US" dirty="0" smtClean="0">
                <a:latin typeface="Arial" panose="020B0604020202020204" pitchFamily="34" charset="0"/>
                <a:cs typeface="Arial" panose="020B0604020202020204" pitchFamily="34" charset="0"/>
              </a:rPr>
              <a:t> dung </a:t>
            </a:r>
            <a:r>
              <a:rPr lang="en-US" dirty="0" err="1" smtClean="0">
                <a:latin typeface="Arial" panose="020B0604020202020204" pitchFamily="34" charset="0"/>
                <a:cs typeface="Arial" panose="020B0604020202020204" pitchFamily="34" charset="0"/>
              </a:rPr>
              <a:t>nghiên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cứu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khoảng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trống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nghiên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cứu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mô</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dự</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kiến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xuất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đóng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góp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thể</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thêm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cấu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trúc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báo</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61</a:t>
            </a:fld>
            <a:endParaRPr lang="en-US"/>
          </a:p>
        </p:txBody>
      </p:sp>
      <p:pic>
        <p:nvPicPr>
          <p:cNvPr id="6" name="Picture 5"/>
          <p:cNvPicPr>
            <a:picLocks noChangeAspect="1"/>
          </p:cNvPicPr>
          <p:nvPr/>
        </p:nvPicPr>
        <p:blipFill>
          <a:blip r:embed="rId2"/>
          <a:stretch>
            <a:fillRect/>
          </a:stretch>
        </p:blipFill>
        <p:spPr>
          <a:xfrm>
            <a:off x="733353" y="3889284"/>
            <a:ext cx="5068007" cy="3810532"/>
          </a:xfrm>
          <a:prstGeom prst="rect">
            <a:avLst/>
          </a:prstGeom>
        </p:spPr>
      </p:pic>
      <p:pic>
        <p:nvPicPr>
          <p:cNvPr id="7" name="Picture 6"/>
          <p:cNvPicPr>
            <a:picLocks noChangeAspect="1"/>
          </p:cNvPicPr>
          <p:nvPr/>
        </p:nvPicPr>
        <p:blipFill>
          <a:blip r:embed="rId3"/>
          <a:stretch>
            <a:fillRect/>
          </a:stretch>
        </p:blipFill>
        <p:spPr>
          <a:xfrm>
            <a:off x="6820821" y="922564"/>
            <a:ext cx="4991797" cy="1228896"/>
          </a:xfrm>
          <a:prstGeom prst="rect">
            <a:avLst/>
          </a:prstGeom>
        </p:spPr>
      </p:pic>
      <p:pic>
        <p:nvPicPr>
          <p:cNvPr id="8" name="Picture 7"/>
          <p:cNvPicPr>
            <a:picLocks noChangeAspect="1"/>
          </p:cNvPicPr>
          <p:nvPr/>
        </p:nvPicPr>
        <p:blipFill>
          <a:blip r:embed="rId4"/>
          <a:stretch>
            <a:fillRect/>
          </a:stretch>
        </p:blipFill>
        <p:spPr>
          <a:xfrm>
            <a:off x="6897031" y="2151460"/>
            <a:ext cx="4839375" cy="5077534"/>
          </a:xfrm>
          <a:prstGeom prst="rect">
            <a:avLst/>
          </a:prstGeom>
        </p:spPr>
      </p:pic>
    </p:spTree>
    <p:extLst>
      <p:ext uri="{BB962C8B-B14F-4D97-AF65-F5344CB8AC3E}">
        <p14:creationId xmlns:p14="http://schemas.microsoft.com/office/powerpoint/2010/main" val="20495586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a:xfrm>
            <a:off x="838200" y="922564"/>
            <a:ext cx="4526280" cy="5254399"/>
          </a:xfrm>
        </p:spPr>
        <p:txBody>
          <a:bodyPr/>
          <a:lstStyle/>
          <a:p>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trúc</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IMRAD</a:t>
            </a:r>
          </a:p>
          <a:p>
            <a:pPr lvl="1"/>
            <a:r>
              <a:rPr lang="en-US" dirty="0" smtClean="0">
                <a:latin typeface="Arial" panose="020B0604020202020204" pitchFamily="34" charset="0"/>
                <a:cs typeface="Arial" panose="020B0604020202020204" pitchFamily="34" charset="0"/>
              </a:rPr>
              <a:t>Literature review/Related Works:</a:t>
            </a:r>
          </a:p>
          <a:p>
            <a:pPr marL="457200" lvl="1" indent="0">
              <a:buNone/>
            </a:pP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lược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nghiên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cứu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thuộc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lĩnh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vực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đang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nghiên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cứu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kết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ưu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điểm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nhược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điểm</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62</a:t>
            </a:fld>
            <a:endParaRPr lang="en-US"/>
          </a:p>
        </p:txBody>
      </p:sp>
      <p:pic>
        <p:nvPicPr>
          <p:cNvPr id="6" name="Picture 5"/>
          <p:cNvPicPr>
            <a:picLocks noChangeAspect="1"/>
          </p:cNvPicPr>
          <p:nvPr/>
        </p:nvPicPr>
        <p:blipFill>
          <a:blip r:embed="rId2"/>
          <a:stretch>
            <a:fillRect/>
          </a:stretch>
        </p:blipFill>
        <p:spPr>
          <a:xfrm>
            <a:off x="6081359" y="865187"/>
            <a:ext cx="5564518" cy="5491163"/>
          </a:xfrm>
          <a:prstGeom prst="rect">
            <a:avLst/>
          </a:prstGeom>
        </p:spPr>
      </p:pic>
    </p:spTree>
    <p:extLst>
      <p:ext uri="{BB962C8B-B14F-4D97-AF65-F5344CB8AC3E}">
        <p14:creationId xmlns:p14="http://schemas.microsoft.com/office/powerpoint/2010/main" val="18216562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trúc</a:t>
            </a:r>
            <a:r>
              <a:rPr lang="en-US" dirty="0">
                <a:latin typeface="Arial" panose="020B0604020202020204" pitchFamily="34" charset="0"/>
                <a:cs typeface="Arial" panose="020B0604020202020204" pitchFamily="34" charset="0"/>
              </a:rPr>
              <a:t> IMRAD</a:t>
            </a:r>
          </a:p>
          <a:p>
            <a:pPr lvl="1"/>
            <a:r>
              <a:rPr lang="en-US" dirty="0" smtClean="0">
                <a:latin typeface="Arial" panose="020B0604020202020204" pitchFamily="34" charset="0"/>
                <a:cs typeface="Arial" panose="020B0604020202020204" pitchFamily="34" charset="0"/>
              </a:rPr>
              <a:t>Proposed method: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mô</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xuất</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692" y="1676400"/>
            <a:ext cx="9736147" cy="4959350"/>
          </a:xfrm>
          <a:prstGeom prst="rect">
            <a:avLst/>
          </a:prstGeom>
        </p:spPr>
      </p:pic>
    </p:spTree>
    <p:extLst>
      <p:ext uri="{BB962C8B-B14F-4D97-AF65-F5344CB8AC3E}">
        <p14:creationId xmlns:p14="http://schemas.microsoft.com/office/powerpoint/2010/main" val="2489087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trúc</a:t>
            </a:r>
            <a:r>
              <a:rPr lang="en-US" dirty="0">
                <a:latin typeface="Arial" panose="020B0604020202020204" pitchFamily="34" charset="0"/>
                <a:cs typeface="Arial" panose="020B0604020202020204" pitchFamily="34" charset="0"/>
              </a:rPr>
              <a:t> IMRAD</a:t>
            </a:r>
          </a:p>
          <a:p>
            <a:pPr lvl="1"/>
            <a:r>
              <a:rPr lang="en-US" dirty="0" smtClean="0">
                <a:latin typeface="Arial" panose="020B0604020202020204" pitchFamily="34" charset="0"/>
                <a:cs typeface="Arial" panose="020B0604020202020204" pitchFamily="34" charset="0"/>
              </a:rPr>
              <a:t>Experimental Results: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nghiệm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dữ</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đầu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độ</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đánh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điều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kiện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tham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số</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kết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phân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tích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thách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thức</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64</a:t>
            </a:fld>
            <a:endParaRPr lang="en-US"/>
          </a:p>
        </p:txBody>
      </p:sp>
      <p:pic>
        <p:nvPicPr>
          <p:cNvPr id="6" name="Picture 5"/>
          <p:cNvPicPr>
            <a:picLocks noChangeAspect="1"/>
          </p:cNvPicPr>
          <p:nvPr/>
        </p:nvPicPr>
        <p:blipFill>
          <a:blip r:embed="rId2"/>
          <a:stretch>
            <a:fillRect/>
          </a:stretch>
        </p:blipFill>
        <p:spPr>
          <a:xfrm>
            <a:off x="0" y="2213125"/>
            <a:ext cx="5058481" cy="2391109"/>
          </a:xfrm>
          <a:prstGeom prst="rect">
            <a:avLst/>
          </a:prstGeom>
        </p:spPr>
      </p:pic>
      <p:pic>
        <p:nvPicPr>
          <p:cNvPr id="7" name="Picture 6"/>
          <p:cNvPicPr>
            <a:picLocks noChangeAspect="1"/>
          </p:cNvPicPr>
          <p:nvPr/>
        </p:nvPicPr>
        <p:blipFill>
          <a:blip r:embed="rId3"/>
          <a:stretch>
            <a:fillRect/>
          </a:stretch>
        </p:blipFill>
        <p:spPr>
          <a:xfrm>
            <a:off x="6591260" y="2213125"/>
            <a:ext cx="4498381" cy="2722484"/>
          </a:xfrm>
          <a:prstGeom prst="rect">
            <a:avLst/>
          </a:prstGeom>
        </p:spPr>
      </p:pic>
      <p:pic>
        <p:nvPicPr>
          <p:cNvPr id="8" name="Picture 7"/>
          <p:cNvPicPr>
            <a:picLocks noChangeAspect="1"/>
          </p:cNvPicPr>
          <p:nvPr/>
        </p:nvPicPr>
        <p:blipFill>
          <a:blip r:embed="rId4"/>
          <a:stretch>
            <a:fillRect/>
          </a:stretch>
        </p:blipFill>
        <p:spPr>
          <a:xfrm>
            <a:off x="1756376" y="4821016"/>
            <a:ext cx="8225824" cy="2142312"/>
          </a:xfrm>
          <a:prstGeom prst="rect">
            <a:avLst/>
          </a:prstGeom>
        </p:spPr>
      </p:pic>
    </p:spTree>
    <p:extLst>
      <p:ext uri="{BB962C8B-B14F-4D97-AF65-F5344CB8AC3E}">
        <p14:creationId xmlns:p14="http://schemas.microsoft.com/office/powerpoint/2010/main" val="524616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trúc</a:t>
            </a:r>
            <a:r>
              <a:rPr lang="en-US" dirty="0">
                <a:latin typeface="Arial" panose="020B0604020202020204" pitchFamily="34" charset="0"/>
                <a:cs typeface="Arial" panose="020B0604020202020204" pitchFamily="34" charset="0"/>
              </a:rPr>
              <a:t> IMRAD</a:t>
            </a:r>
          </a:p>
          <a:p>
            <a:pPr lvl="1"/>
            <a:r>
              <a:rPr lang="en-US" dirty="0">
                <a:latin typeface="Arial" panose="020B0604020202020204" pitchFamily="34" charset="0"/>
                <a:cs typeface="Arial" panose="020B0604020202020204" pitchFamily="34" charset="0"/>
              </a:rPr>
              <a:t>Experimental Results:</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65</a:t>
            </a:fld>
            <a:endParaRPr lang="en-US"/>
          </a:p>
        </p:txBody>
      </p:sp>
      <p:pic>
        <p:nvPicPr>
          <p:cNvPr id="6" name="Picture 5"/>
          <p:cNvPicPr>
            <a:picLocks noChangeAspect="1"/>
          </p:cNvPicPr>
          <p:nvPr/>
        </p:nvPicPr>
        <p:blipFill>
          <a:blip r:embed="rId2"/>
          <a:stretch>
            <a:fillRect/>
          </a:stretch>
        </p:blipFill>
        <p:spPr>
          <a:xfrm>
            <a:off x="-85012" y="1781927"/>
            <a:ext cx="7983064" cy="28674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34979"/>
            <a:ext cx="10576560" cy="5123021"/>
          </a:xfrm>
          <a:prstGeom prst="rect">
            <a:avLst/>
          </a:prstGeom>
        </p:spPr>
      </p:pic>
    </p:spTree>
    <p:extLst>
      <p:ext uri="{BB962C8B-B14F-4D97-AF65-F5344CB8AC3E}">
        <p14:creationId xmlns:p14="http://schemas.microsoft.com/office/powerpoint/2010/main" val="32261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trúc</a:t>
            </a:r>
            <a:r>
              <a:rPr lang="en-US" dirty="0">
                <a:latin typeface="Arial" panose="020B0604020202020204" pitchFamily="34" charset="0"/>
                <a:cs typeface="Arial" panose="020B0604020202020204" pitchFamily="34" charset="0"/>
              </a:rPr>
              <a:t> IMRAD</a:t>
            </a:r>
          </a:p>
          <a:p>
            <a:pPr lvl="1"/>
            <a:r>
              <a:rPr lang="en-US" dirty="0" smtClean="0">
                <a:latin typeface="Arial" panose="020B0604020202020204" pitchFamily="34" charset="0"/>
                <a:cs typeface="Arial" panose="020B0604020202020204" pitchFamily="34" charset="0"/>
              </a:rPr>
              <a:t>Conclusion and Future works: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kết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nghiên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cứu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thời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gian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tới</a:t>
            </a:r>
            <a:r>
              <a:rPr lang="en-US" dirty="0" smtClean="0">
                <a:latin typeface="Arial" panose="020B0604020202020204" pitchFamily="34" charset="0"/>
                <a:cs typeface="Arial" panose="020B0604020202020204" pitchFamily="34" charset="0"/>
              </a:rPr>
              <a:t>.</a:t>
            </a:r>
            <a:endParaRPr lang="en-US" dirty="0"/>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66</a:t>
            </a:fld>
            <a:endParaRPr lang="en-US"/>
          </a:p>
        </p:txBody>
      </p:sp>
      <p:pic>
        <p:nvPicPr>
          <p:cNvPr id="6" name="Picture 5"/>
          <p:cNvPicPr>
            <a:picLocks noChangeAspect="1"/>
          </p:cNvPicPr>
          <p:nvPr/>
        </p:nvPicPr>
        <p:blipFill>
          <a:blip r:embed="rId2"/>
          <a:stretch>
            <a:fillRect/>
          </a:stretch>
        </p:blipFill>
        <p:spPr>
          <a:xfrm>
            <a:off x="3857270" y="2239107"/>
            <a:ext cx="6957866" cy="4299805"/>
          </a:xfrm>
          <a:prstGeom prst="rect">
            <a:avLst/>
          </a:prstGeom>
        </p:spPr>
      </p:pic>
    </p:spTree>
    <p:extLst>
      <p:ext uri="{BB962C8B-B14F-4D97-AF65-F5344CB8AC3E}">
        <p14:creationId xmlns:p14="http://schemas.microsoft.com/office/powerpoint/2010/main" val="5235337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5. 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a:xfrm>
            <a:off x="838200" y="922564"/>
            <a:ext cx="4323080" cy="5254399"/>
          </a:xfrm>
        </p:spPr>
        <p:txBody>
          <a:bodyPr/>
          <a:lstStyle/>
          <a:p>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trúc</a:t>
            </a:r>
            <a:r>
              <a:rPr lang="en-US" dirty="0">
                <a:latin typeface="Arial" panose="020B0604020202020204" pitchFamily="34" charset="0"/>
                <a:cs typeface="Arial" panose="020B0604020202020204" pitchFamily="34" charset="0"/>
              </a:rPr>
              <a:t> IMRAD</a:t>
            </a:r>
          </a:p>
          <a:p>
            <a:pPr lvl="1"/>
            <a:r>
              <a:rPr lang="en-US" dirty="0" smtClean="0">
                <a:latin typeface="Arial" panose="020B0604020202020204" pitchFamily="34" charset="0"/>
                <a:cs typeface="Arial" panose="020B0604020202020204" pitchFamily="34" charset="0"/>
              </a:rPr>
              <a:t>References/</a:t>
            </a:r>
            <a:r>
              <a:rPr lang="en-US" dirty="0" err="1" smtClean="0">
                <a:latin typeface="Arial" panose="020B0604020202020204" pitchFamily="34" charset="0"/>
                <a:cs typeface="Arial" panose="020B0604020202020204" pitchFamily="34" charset="0"/>
              </a:rPr>
              <a:t>tài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liệu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tham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khảo</a:t>
            </a:r>
            <a:endParaRPr lang="en-US" dirty="0" smtClean="0">
              <a:latin typeface="Arial" panose="020B0604020202020204" pitchFamily="34" charset="0"/>
              <a:cs typeface="Arial" panose="020B0604020202020204" pitchFamily="34" charset="0"/>
            </a:endParaRPr>
          </a:p>
          <a:p>
            <a:pPr marL="457200" lvl="1" indent="0">
              <a:buNone/>
            </a:pPr>
            <a:r>
              <a:rPr lang="en-US" b="1" dirty="0">
                <a:latin typeface="Arial" panose="020B0604020202020204" pitchFamily="34" charset="0"/>
                <a:cs typeface="Arial" panose="020B0604020202020204" pitchFamily="34" charset="0"/>
              </a:rPr>
              <a:t>References</a:t>
            </a:r>
            <a:r>
              <a:rPr lang="en-US" dirty="0">
                <a:latin typeface="Arial" panose="020B0604020202020204" pitchFamily="34" charset="0"/>
                <a:cs typeface="Arial" panose="020B0604020202020204" pitchFamily="34" charset="0"/>
              </a:rPr>
              <a:t>. Expect at least</a:t>
            </a:r>
            <a:r>
              <a:rPr lang="en-US" b="1" dirty="0">
                <a:latin typeface="Arial" panose="020B0604020202020204" pitchFamily="34" charset="0"/>
                <a:cs typeface="Arial" panose="020B0604020202020204" pitchFamily="34" charset="0"/>
              </a:rPr>
              <a:t> 60 references,</a:t>
            </a:r>
            <a:r>
              <a:rPr lang="en-US" dirty="0">
                <a:latin typeface="Arial" panose="020B0604020202020204" pitchFamily="34" charset="0"/>
                <a:cs typeface="Arial" panose="020B0604020202020204" pitchFamily="34" charset="0"/>
              </a:rPr>
              <a:t> primarily with</a:t>
            </a:r>
            <a:r>
              <a:rPr lang="en-US" b="1" dirty="0">
                <a:latin typeface="Arial" panose="020B0604020202020204" pitchFamily="34" charset="0"/>
                <a:cs typeface="Arial" panose="020B0604020202020204" pitchFamily="34" charset="0"/>
              </a:rPr>
              <a:t> 100% to journal papers.</a:t>
            </a:r>
            <a:r>
              <a:rPr lang="en-US" dirty="0">
                <a:latin typeface="Arial" panose="020B0604020202020204" pitchFamily="34" charset="0"/>
                <a:cs typeface="Arial" panose="020B0604020202020204" pitchFamily="34" charset="0"/>
              </a:rPr>
              <a:t> The references must be up-to-date references (5 years back). See the guide to writing the references in IEEE Style Format </a:t>
            </a:r>
            <a:r>
              <a:rPr lang="en-US" dirty="0">
                <a:latin typeface="Arial" panose="020B0604020202020204" pitchFamily="34" charset="0"/>
                <a:cs typeface="Arial" panose="020B0604020202020204" pitchFamily="34" charset="0"/>
                <a:hlinkClick r:id="rId2"/>
              </a:rPr>
              <a:t>https://youtu.be/ijmG7iZ0yz0</a:t>
            </a:r>
            <a:r>
              <a:rPr lang="en-US" dirty="0">
                <a:latin typeface="Arial" panose="020B0604020202020204" pitchFamily="34" charset="0"/>
                <a:cs typeface="Arial" panose="020B0604020202020204" pitchFamily="34" charset="0"/>
              </a:rPr>
              <a:t>.</a:t>
            </a:r>
          </a:p>
          <a:p>
            <a:pPr lvl="1"/>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67</a:t>
            </a:fld>
            <a:endParaRPr lang="en-US"/>
          </a:p>
        </p:txBody>
      </p:sp>
      <p:pic>
        <p:nvPicPr>
          <p:cNvPr id="6" name="Picture 5"/>
          <p:cNvPicPr>
            <a:picLocks noChangeAspect="1"/>
          </p:cNvPicPr>
          <p:nvPr/>
        </p:nvPicPr>
        <p:blipFill>
          <a:blip r:embed="rId3"/>
          <a:stretch>
            <a:fillRect/>
          </a:stretch>
        </p:blipFill>
        <p:spPr>
          <a:xfrm>
            <a:off x="6005148" y="1089903"/>
            <a:ext cx="5760131" cy="5623236"/>
          </a:xfrm>
          <a:prstGeom prst="rect">
            <a:avLst/>
          </a:prstGeom>
        </p:spPr>
      </p:pic>
    </p:spTree>
    <p:extLst>
      <p:ext uri="{BB962C8B-B14F-4D97-AF65-F5344CB8AC3E}">
        <p14:creationId xmlns:p14="http://schemas.microsoft.com/office/powerpoint/2010/main" val="3516803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Gửi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lời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phản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biện</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68</a:t>
            </a:fld>
            <a:endParaRPr lang="en-US"/>
          </a:p>
        </p:txBody>
      </p:sp>
      <p:pic>
        <p:nvPicPr>
          <p:cNvPr id="6" name="Picture 5"/>
          <p:cNvPicPr>
            <a:picLocks noChangeAspect="1"/>
          </p:cNvPicPr>
          <p:nvPr/>
        </p:nvPicPr>
        <p:blipFill>
          <a:blip r:embed="rId2"/>
          <a:stretch>
            <a:fillRect/>
          </a:stretch>
        </p:blipFill>
        <p:spPr>
          <a:xfrm>
            <a:off x="0" y="1392631"/>
            <a:ext cx="12310156" cy="6167364"/>
          </a:xfrm>
          <a:prstGeom prst="rect">
            <a:avLst/>
          </a:prstGeom>
        </p:spPr>
      </p:pic>
    </p:spTree>
    <p:extLst>
      <p:ext uri="{BB962C8B-B14F-4D97-AF65-F5344CB8AC3E}">
        <p14:creationId xmlns:p14="http://schemas.microsoft.com/office/powerpoint/2010/main" val="41509807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Gửi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biện</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69</a:t>
            </a:fld>
            <a:endParaRPr lang="en-US"/>
          </a:p>
        </p:txBody>
      </p:sp>
      <p:pic>
        <p:nvPicPr>
          <p:cNvPr id="6" name="Picture 5"/>
          <p:cNvPicPr>
            <a:picLocks noChangeAspect="1"/>
          </p:cNvPicPr>
          <p:nvPr/>
        </p:nvPicPr>
        <p:blipFill>
          <a:blip r:embed="rId2"/>
          <a:stretch>
            <a:fillRect/>
          </a:stretch>
        </p:blipFill>
        <p:spPr>
          <a:xfrm>
            <a:off x="2307931" y="1408678"/>
            <a:ext cx="8754697" cy="5544324"/>
          </a:xfrm>
          <a:prstGeom prst="rect">
            <a:avLst/>
          </a:prstGeom>
        </p:spPr>
      </p:pic>
    </p:spTree>
    <p:extLst>
      <p:ext uri="{BB962C8B-B14F-4D97-AF65-F5344CB8AC3E}">
        <p14:creationId xmlns:p14="http://schemas.microsoft.com/office/powerpoint/2010/main" val="2318781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PT </a:t>
            </a:r>
            <a:r>
              <a:rPr lang="en-US" dirty="0" err="1"/>
              <a:t>sử</a:t>
            </a:r>
            <a:r>
              <a:rPr lang="en-US" dirty="0"/>
              <a:t> </a:t>
            </a:r>
            <a:r>
              <a:rPr lang="en-US" dirty="0" err="1"/>
              <a:t>dụng</a:t>
            </a:r>
            <a:r>
              <a:rPr lang="en-US" dirty="0"/>
              <a:t> email @tqu.edu.vn</a:t>
            </a:r>
          </a:p>
        </p:txBody>
      </p:sp>
      <p:sp>
        <p:nvSpPr>
          <p:cNvPr id="3" name="Content Placeholder 2"/>
          <p:cNvSpPr>
            <a:spLocks noGrp="1"/>
          </p:cNvSpPr>
          <p:nvPr>
            <p:ph idx="1"/>
          </p:nvPr>
        </p:nvSpPr>
        <p:spPr/>
        <p:txBody>
          <a:bodyPr/>
          <a:lstStyle/>
          <a:p>
            <a:r>
              <a:rPr lang="en-US" dirty="0" err="1" smtClean="0">
                <a:latin typeface="Arial" panose="020B0604020202020204" pitchFamily="34" charset="0"/>
                <a:cs typeface="Arial" panose="020B0604020202020204" pitchFamily="34" charset="0"/>
              </a:rPr>
              <a:t>Tạo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chữ</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ký</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email</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7</a:t>
            </a:fld>
            <a:endParaRPr lang="en-US"/>
          </a:p>
        </p:txBody>
      </p:sp>
      <p:pic>
        <p:nvPicPr>
          <p:cNvPr id="7" name="Picture 6"/>
          <p:cNvPicPr>
            <a:picLocks noChangeAspect="1"/>
          </p:cNvPicPr>
          <p:nvPr/>
        </p:nvPicPr>
        <p:blipFill>
          <a:blip r:embed="rId2"/>
          <a:stretch>
            <a:fillRect/>
          </a:stretch>
        </p:blipFill>
        <p:spPr>
          <a:xfrm>
            <a:off x="1146315" y="1428968"/>
            <a:ext cx="2543530" cy="1419423"/>
          </a:xfrm>
          <a:prstGeom prst="rect">
            <a:avLst/>
          </a:prstGeom>
        </p:spPr>
      </p:pic>
      <p:pic>
        <p:nvPicPr>
          <p:cNvPr id="8" name="Picture 7"/>
          <p:cNvPicPr>
            <a:picLocks noChangeAspect="1"/>
          </p:cNvPicPr>
          <p:nvPr/>
        </p:nvPicPr>
        <p:blipFill>
          <a:blip r:embed="rId3"/>
          <a:stretch>
            <a:fillRect/>
          </a:stretch>
        </p:blipFill>
        <p:spPr>
          <a:xfrm>
            <a:off x="3819348" y="1428968"/>
            <a:ext cx="5578652" cy="3711566"/>
          </a:xfrm>
          <a:prstGeom prst="rect">
            <a:avLst/>
          </a:prstGeom>
        </p:spPr>
      </p:pic>
      <p:pic>
        <p:nvPicPr>
          <p:cNvPr id="9" name="Picture 8"/>
          <p:cNvPicPr>
            <a:picLocks noChangeAspect="1"/>
          </p:cNvPicPr>
          <p:nvPr/>
        </p:nvPicPr>
        <p:blipFill>
          <a:blip r:embed="rId4"/>
          <a:stretch>
            <a:fillRect/>
          </a:stretch>
        </p:blipFill>
        <p:spPr>
          <a:xfrm>
            <a:off x="5888530" y="3682365"/>
            <a:ext cx="5645573" cy="3175635"/>
          </a:xfrm>
          <a:prstGeom prst="rect">
            <a:avLst/>
          </a:prstGeom>
        </p:spPr>
      </p:pic>
    </p:spTree>
    <p:extLst>
      <p:ext uri="{BB962C8B-B14F-4D97-AF65-F5344CB8AC3E}">
        <p14:creationId xmlns:p14="http://schemas.microsoft.com/office/powerpoint/2010/main" val="37707090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PT </a:t>
            </a:r>
            <a:r>
              <a:rPr lang="en-US" dirty="0" err="1"/>
              <a:t>viết</a:t>
            </a:r>
            <a:r>
              <a:rPr lang="en-US" dirty="0"/>
              <a:t> </a:t>
            </a:r>
            <a:r>
              <a:rPr lang="en-US" dirty="0" err="1"/>
              <a:t>và</a:t>
            </a:r>
            <a:r>
              <a:rPr lang="en-US" dirty="0"/>
              <a:t> </a:t>
            </a:r>
            <a:r>
              <a:rPr lang="en-US" dirty="0" err="1"/>
              <a:t>công</a:t>
            </a:r>
            <a:r>
              <a:rPr lang="en-US" dirty="0"/>
              <a:t> </a:t>
            </a:r>
            <a:r>
              <a:rPr lang="en-US" dirty="0" err="1"/>
              <a:t>bố</a:t>
            </a:r>
            <a:r>
              <a:rPr lang="en-US" dirty="0"/>
              <a:t> </a:t>
            </a:r>
            <a:r>
              <a:rPr lang="en-US" dirty="0" err="1"/>
              <a:t>bài</a:t>
            </a:r>
            <a:r>
              <a:rPr lang="en-US" dirty="0"/>
              <a:t> </a:t>
            </a:r>
            <a:r>
              <a:rPr lang="en-US" dirty="0" err="1"/>
              <a:t>báo</a:t>
            </a:r>
            <a:r>
              <a:rPr lang="en-US" dirty="0"/>
              <a:t> </a:t>
            </a:r>
            <a:r>
              <a:rPr lang="en-US" dirty="0" err="1"/>
              <a:t>khoa</a:t>
            </a:r>
            <a:r>
              <a:rPr lang="en-US" dirty="0"/>
              <a:t> </a:t>
            </a:r>
            <a:r>
              <a:rPr lang="en-US" dirty="0" err="1"/>
              <a:t>học</a:t>
            </a:r>
            <a:r>
              <a:rPr lang="en-US" dirty="0"/>
              <a:t> </a:t>
            </a:r>
            <a:r>
              <a:rPr lang="en-US" dirty="0" err="1"/>
              <a:t>trên</a:t>
            </a:r>
            <a:r>
              <a:rPr lang="en-US" dirty="0"/>
              <a:t> TCQT </a:t>
            </a:r>
            <a:r>
              <a:rPr lang="en-US" dirty="0" err="1"/>
              <a:t>uy</a:t>
            </a:r>
            <a:r>
              <a:rPr lang="en-US" dirty="0"/>
              <a:t> </a:t>
            </a:r>
            <a:r>
              <a:rPr lang="en-US" dirty="0" err="1"/>
              <a:t>tín</a:t>
            </a:r>
            <a:endParaRPr lang="en-US" dirty="0"/>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Gửi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biện</a:t>
            </a:r>
            <a:endParaRPr lang="en-US"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70</a:t>
            </a:fld>
            <a:endParaRPr lang="en-US"/>
          </a:p>
        </p:txBody>
      </p:sp>
      <p:pic>
        <p:nvPicPr>
          <p:cNvPr id="6" name="Picture 5"/>
          <p:cNvPicPr>
            <a:picLocks noChangeAspect="1"/>
          </p:cNvPicPr>
          <p:nvPr/>
        </p:nvPicPr>
        <p:blipFill>
          <a:blip r:embed="rId2"/>
          <a:stretch>
            <a:fillRect/>
          </a:stretch>
        </p:blipFill>
        <p:spPr>
          <a:xfrm>
            <a:off x="0" y="1798222"/>
            <a:ext cx="6491169" cy="4378741"/>
          </a:xfrm>
          <a:prstGeom prst="rect">
            <a:avLst/>
          </a:prstGeom>
        </p:spPr>
      </p:pic>
      <p:pic>
        <p:nvPicPr>
          <p:cNvPr id="7" name="Picture 6"/>
          <p:cNvPicPr>
            <a:picLocks noChangeAspect="1"/>
          </p:cNvPicPr>
          <p:nvPr/>
        </p:nvPicPr>
        <p:blipFill>
          <a:blip r:embed="rId3"/>
          <a:stretch>
            <a:fillRect/>
          </a:stretch>
        </p:blipFill>
        <p:spPr>
          <a:xfrm>
            <a:off x="6339840" y="2092762"/>
            <a:ext cx="6178514" cy="4320965"/>
          </a:xfrm>
          <a:prstGeom prst="rect">
            <a:avLst/>
          </a:prstGeom>
        </p:spPr>
      </p:pic>
    </p:spTree>
    <p:extLst>
      <p:ext uri="{BB962C8B-B14F-4D97-AF65-F5344CB8AC3E}">
        <p14:creationId xmlns:p14="http://schemas.microsoft.com/office/powerpoint/2010/main" val="3736516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71</a:t>
            </a:fld>
            <a:endParaRPr lang="en-US"/>
          </a:p>
        </p:txBody>
      </p:sp>
      <p:pic>
        <p:nvPicPr>
          <p:cNvPr id="6" name="Picture 5"/>
          <p:cNvPicPr>
            <a:picLocks noChangeAspect="1"/>
          </p:cNvPicPr>
          <p:nvPr/>
        </p:nvPicPr>
        <p:blipFill>
          <a:blip r:embed="rId2"/>
          <a:stretch>
            <a:fillRect/>
          </a:stretch>
        </p:blipFill>
        <p:spPr>
          <a:xfrm>
            <a:off x="2762250" y="1209675"/>
            <a:ext cx="6667500" cy="4438650"/>
          </a:xfrm>
          <a:prstGeom prst="rect">
            <a:avLst/>
          </a:prstGeom>
        </p:spPr>
      </p:pic>
    </p:spTree>
    <p:extLst>
      <p:ext uri="{BB962C8B-B14F-4D97-AF65-F5344CB8AC3E}">
        <p14:creationId xmlns:p14="http://schemas.microsoft.com/office/powerpoint/2010/main" val="25438582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72</a:t>
            </a:fld>
            <a:endParaRPr lang="en-US"/>
          </a:p>
        </p:txBody>
      </p:sp>
    </p:spTree>
    <p:extLst>
      <p:ext uri="{BB962C8B-B14F-4D97-AF65-F5344CB8AC3E}">
        <p14:creationId xmlns:p14="http://schemas.microsoft.com/office/powerpoint/2010/main" val="3762914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PT </a:t>
            </a:r>
            <a:r>
              <a:rPr lang="en-US" dirty="0" err="1"/>
              <a:t>sử</a:t>
            </a:r>
            <a:r>
              <a:rPr lang="en-US" dirty="0"/>
              <a:t> </a:t>
            </a:r>
            <a:r>
              <a:rPr lang="en-US" dirty="0" err="1"/>
              <a:t>dụng</a:t>
            </a:r>
            <a:r>
              <a:rPr lang="en-US" dirty="0"/>
              <a:t> email @tqu.edu.vn</a:t>
            </a: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email</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8</a:t>
            </a:fld>
            <a:endParaRPr lang="en-US"/>
          </a:p>
        </p:txBody>
      </p:sp>
      <p:pic>
        <p:nvPicPr>
          <p:cNvPr id="7" name="Content Placeholder 6"/>
          <p:cNvPicPr>
            <a:picLocks noChangeAspect="1"/>
          </p:cNvPicPr>
          <p:nvPr/>
        </p:nvPicPr>
        <p:blipFill rotWithShape="1">
          <a:blip r:embed="rId2"/>
          <a:srcRect t="-1" r="51944" b="37839"/>
          <a:stretch/>
        </p:blipFill>
        <p:spPr>
          <a:xfrm>
            <a:off x="3718560" y="1467320"/>
            <a:ext cx="3647440" cy="2653897"/>
          </a:xfrm>
          <a:prstGeom prst="rect">
            <a:avLst/>
          </a:prstGeom>
        </p:spPr>
      </p:pic>
      <p:pic>
        <p:nvPicPr>
          <p:cNvPr id="8" name="Picture 7"/>
          <p:cNvPicPr>
            <a:picLocks noChangeAspect="1"/>
          </p:cNvPicPr>
          <p:nvPr/>
        </p:nvPicPr>
        <p:blipFill>
          <a:blip r:embed="rId3"/>
          <a:stretch>
            <a:fillRect/>
          </a:stretch>
        </p:blipFill>
        <p:spPr>
          <a:xfrm>
            <a:off x="0" y="1467320"/>
            <a:ext cx="3820058" cy="1991003"/>
          </a:xfrm>
          <a:prstGeom prst="rect">
            <a:avLst/>
          </a:prstGeom>
        </p:spPr>
      </p:pic>
      <p:pic>
        <p:nvPicPr>
          <p:cNvPr id="9" name="Picture 8"/>
          <p:cNvPicPr>
            <a:picLocks noChangeAspect="1"/>
          </p:cNvPicPr>
          <p:nvPr/>
        </p:nvPicPr>
        <p:blipFill>
          <a:blip r:embed="rId4"/>
          <a:stretch>
            <a:fillRect/>
          </a:stretch>
        </p:blipFill>
        <p:spPr>
          <a:xfrm>
            <a:off x="133713" y="3458323"/>
            <a:ext cx="6255294" cy="3637677"/>
          </a:xfrm>
          <a:prstGeom prst="rect">
            <a:avLst/>
          </a:prstGeom>
        </p:spPr>
      </p:pic>
    </p:spTree>
    <p:extLst>
      <p:ext uri="{BB962C8B-B14F-4D97-AF65-F5344CB8AC3E}">
        <p14:creationId xmlns:p14="http://schemas.microsoft.com/office/powerpoint/2010/main" val="1677839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PT </a:t>
            </a:r>
            <a:r>
              <a:rPr lang="en-US" dirty="0" err="1"/>
              <a:t>sử</a:t>
            </a:r>
            <a:r>
              <a:rPr lang="en-US" dirty="0"/>
              <a:t> </a:t>
            </a:r>
            <a:r>
              <a:rPr lang="en-US" dirty="0" err="1"/>
              <a:t>dụng</a:t>
            </a:r>
            <a:r>
              <a:rPr lang="en-US" dirty="0"/>
              <a:t> email @tqu.edu.vn</a:t>
            </a:r>
          </a:p>
        </p:txBody>
      </p:sp>
      <p:sp>
        <p:nvSpPr>
          <p:cNvPr id="3" name="Content Placeholder 2"/>
          <p:cNvSpPr>
            <a:spLocks noGrp="1"/>
          </p:cNvSpPr>
          <p:nvPr>
            <p:ph idx="1"/>
          </p:nvPr>
        </p:nvSpPr>
        <p:spPr/>
        <p:txBody>
          <a:bodyPr/>
          <a:lstStyle/>
          <a:p>
            <a:r>
              <a:rPr lang="en-US" dirty="0" err="1" smtClean="0"/>
              <a:t>Gửi</a:t>
            </a:r>
            <a:r>
              <a:rPr lang="en-US" dirty="0" smtClean="0"/>
              <a:t> email </a:t>
            </a:r>
            <a:r>
              <a:rPr lang="en-US" dirty="0" err="1" smtClean="0"/>
              <a:t>có</a:t>
            </a:r>
            <a:r>
              <a:rPr lang="en-US" dirty="0" smtClean="0"/>
              <a:t> </a:t>
            </a:r>
            <a:r>
              <a:rPr lang="en-US" dirty="0" err="1" smtClean="0"/>
              <a:t>chữ</a:t>
            </a:r>
            <a:r>
              <a:rPr lang="en-US" dirty="0" smtClean="0"/>
              <a:t> </a:t>
            </a:r>
            <a:r>
              <a:rPr lang="en-US" dirty="0" err="1" smtClean="0"/>
              <a:t>ký</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1B0B92-4A2B-45FF-BF6F-9EC2C87010BA}" type="slidenum">
              <a:rPr lang="en-US" smtClean="0"/>
              <a:t>9</a:t>
            </a:fld>
            <a:endParaRPr lang="en-US"/>
          </a:p>
        </p:txBody>
      </p:sp>
      <p:pic>
        <p:nvPicPr>
          <p:cNvPr id="6" name="Picture 5"/>
          <p:cNvPicPr>
            <a:picLocks noChangeAspect="1"/>
          </p:cNvPicPr>
          <p:nvPr/>
        </p:nvPicPr>
        <p:blipFill>
          <a:blip r:embed="rId2"/>
          <a:stretch>
            <a:fillRect/>
          </a:stretch>
        </p:blipFill>
        <p:spPr>
          <a:xfrm>
            <a:off x="0" y="1353937"/>
            <a:ext cx="6426482" cy="3071248"/>
          </a:xfrm>
          <a:prstGeom prst="rect">
            <a:avLst/>
          </a:prstGeom>
        </p:spPr>
      </p:pic>
      <p:pic>
        <p:nvPicPr>
          <p:cNvPr id="7" name="Picture 6"/>
          <p:cNvPicPr>
            <a:picLocks noChangeAspect="1"/>
          </p:cNvPicPr>
          <p:nvPr/>
        </p:nvPicPr>
        <p:blipFill>
          <a:blip r:embed="rId3"/>
          <a:stretch>
            <a:fillRect/>
          </a:stretch>
        </p:blipFill>
        <p:spPr>
          <a:xfrm>
            <a:off x="6224929" y="3159052"/>
            <a:ext cx="5330424" cy="3395011"/>
          </a:xfrm>
          <a:prstGeom prst="rect">
            <a:avLst/>
          </a:prstGeom>
        </p:spPr>
      </p:pic>
    </p:spTree>
    <p:extLst>
      <p:ext uri="{BB962C8B-B14F-4D97-AF65-F5344CB8AC3E}">
        <p14:creationId xmlns:p14="http://schemas.microsoft.com/office/powerpoint/2010/main" val="7660516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27561</TotalTime>
  <Words>2167</Words>
  <Application>Microsoft Office PowerPoint</Application>
  <PresentationFormat>Widescreen</PresentationFormat>
  <Paragraphs>328</Paragraphs>
  <Slides>72</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72</vt:i4>
      </vt:variant>
    </vt:vector>
  </HeadingPairs>
  <TitlesOfParts>
    <vt:vector size="80" baseType="lpstr">
      <vt:lpstr>Arial</vt:lpstr>
      <vt:lpstr>Arial Rounded MT Bold</vt:lpstr>
      <vt:lpstr>Calibri</vt:lpstr>
      <vt:lpstr>Calibri Light</vt:lpstr>
      <vt:lpstr>Times New Roman</vt:lpstr>
      <vt:lpstr>Wingdings</vt:lpstr>
      <vt:lpstr>Office Theme</vt:lpstr>
      <vt:lpstr>Custom Design</vt:lpstr>
      <vt:lpstr>PowerPoint Presentation</vt:lpstr>
      <vt:lpstr>Nội dung</vt:lpstr>
      <vt:lpstr>1. PT sử dụng email @tqu.edu.vn</vt:lpstr>
      <vt:lpstr>1. PT sử dụng email @tqu.edu.vn</vt:lpstr>
      <vt:lpstr>1. PT sử dụng email @tqu.edu.vn</vt:lpstr>
      <vt:lpstr>1. PT sử dụng email @tqu.edu.vn</vt:lpstr>
      <vt:lpstr>1. PT sử dụng email @tqu.edu.vn</vt:lpstr>
      <vt:lpstr>1. PT sử dụng email @tqu.edu.vn</vt:lpstr>
      <vt:lpstr>1. PT sử dụng email @tqu.edu.vn</vt:lpstr>
      <vt:lpstr>2. Các dịch vụ của Office 365</vt:lpstr>
      <vt:lpstr>2. Các dịch vụ của Office 365</vt:lpstr>
      <vt:lpstr>2. Các dịch vụ của Office 365</vt:lpstr>
      <vt:lpstr>2. Các dịch vụ của Office 365</vt:lpstr>
      <vt:lpstr>2. Các dịch vụ của Office 365</vt:lpstr>
      <vt:lpstr>3. Quảng bá thương hiệu Trường ĐHTT qua bài trình bày</vt:lpstr>
      <vt:lpstr>3. Quảng bá thương hiệu Trường ĐHTT qua bài trình bày</vt:lpstr>
      <vt:lpstr>3. Quảng bá thương hiệu Trường ĐHTT qua bài trình bày</vt:lpstr>
      <vt:lpstr>3. Quảng bá thương hiệu Trường ĐHTT qua bài trình bày</vt:lpstr>
      <vt:lpstr>3. Quảng bá thương hiệu Trường ĐHTT qua bài trình bày</vt:lpstr>
      <vt:lpstr>3. Quảng bá thương hiệu Trường ĐHTT qua bài trình bày</vt:lpstr>
      <vt:lpstr>3. Quảng bá thương hiệu Trường ĐHTT qua bài trình bày</vt:lpstr>
      <vt:lpstr>3. Quảng bá thương hiệu Trường ĐHTT qua bài trình bày</vt:lpstr>
      <vt:lpstr>3. Quảng bá thương hiệu Trường ĐHTT qua bài trình bày</vt:lpstr>
      <vt:lpstr>3. Quảng bá thương hiệu Trường ĐHTT qua bài trình bày</vt:lpstr>
      <vt:lpstr>3. Quảng bá thương hiệu Trường ĐHTT qua bài trình bày</vt:lpstr>
      <vt:lpstr>PowerPoint Presentation</vt:lpstr>
      <vt:lpstr>2. Nghiên cứu liên quan</vt:lpstr>
      <vt:lpstr>2. Research activities</vt:lpstr>
      <vt:lpstr>4. Xử lý dữ liệu trong không gian số</vt:lpstr>
      <vt:lpstr>4. Xử lý dữ liệu trong không gian số</vt:lpstr>
      <vt:lpstr>4. Xử lý dữ liệu trong không gian số</vt:lpstr>
      <vt:lpstr>4. Xử lý dữ liệu trong không gian số</vt:lpstr>
      <vt:lpstr>4. Xử lý dữ liệu trong không gian số</vt:lpstr>
      <vt:lpstr>5. Hướng dẫn chèn tài liệu tham khảo tự động Word</vt:lpstr>
      <vt:lpstr>5. Hướng dẫn chèn tài liệu tham khảo tự động Word</vt:lpstr>
      <vt:lpstr>5. Hướng dẫn chèn tài liệu tham khảo tự động Word</vt:lpstr>
      <vt:lpstr>5. Hướng dẫn chèn tài liệu tham khảo tự động Word</vt:lpstr>
      <vt:lpstr>5. Hướng dẫn chèn tài liệu tham khảo tự động Word</vt:lpstr>
      <vt:lpstr>5. Hướng dẫn chèn tài liệu tham khảo tự động Word</vt:lpstr>
      <vt:lpstr>5. Hướng dẫn chèn tài liệu tham khảo tự động Word</vt:lpstr>
      <vt:lpstr>5. Hướng dẫn chèn tài liệu tham khảo tự động Word</vt:lpstr>
      <vt:lpstr>5. Hướng dẫn chèn tài liệu tham khảo tự động Word</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5. PT viết và công bố bài báo khoa học trên TCQT uy tín</vt:lpstr>
      <vt:lpstr>6. PT viết và công bố bài báo khoa học trên TCQT uy tín</vt:lpstr>
      <vt:lpstr>6. PT viết và công bố bài báo khoa học trên TCQT uy tín</vt:lpstr>
      <vt:lpstr>6. PT viết và công bố bài báo khoa học trên TCQT uy tín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LEHUNG</dc:creator>
  <cp:lastModifiedBy>BNC</cp:lastModifiedBy>
  <cp:revision>397</cp:revision>
  <dcterms:created xsi:type="dcterms:W3CDTF">2020-10-26T10:08:32Z</dcterms:created>
  <dcterms:modified xsi:type="dcterms:W3CDTF">2025-08-07T17:04:02Z</dcterms:modified>
</cp:coreProperties>
</file>